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59" r:id="rId3"/>
    <p:sldId id="261" r:id="rId4"/>
    <p:sldId id="260" r:id="rId5"/>
    <p:sldId id="262" r:id="rId6"/>
    <p:sldId id="263" r:id="rId7"/>
    <p:sldId id="265" r:id="rId8"/>
    <p:sldId id="266" r:id="rId9"/>
    <p:sldId id="264" r:id="rId10"/>
    <p:sldId id="267" r:id="rId11"/>
    <p:sldId id="277" r:id="rId12"/>
    <p:sldId id="276" r:id="rId13"/>
    <p:sldId id="271" r:id="rId14"/>
    <p:sldId id="272" r:id="rId15"/>
    <p:sldId id="273" r:id="rId16"/>
    <p:sldId id="270" r:id="rId17"/>
    <p:sldId id="256" r:id="rId18"/>
    <p:sldId id="258" r:id="rId19"/>
    <p:sldId id="274" r:id="rId20"/>
    <p:sldId id="275" r:id="rId2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5200"/>
    <a:srgbClr val="F3DE01"/>
    <a:srgbClr val="E6CF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7"/>
    <p:restoredTop sz="73684"/>
  </p:normalViewPr>
  <p:slideViewPr>
    <p:cSldViewPr snapToGrid="0" snapToObjects="1">
      <p:cViewPr varScale="1">
        <p:scale>
          <a:sx n="118" d="100"/>
          <a:sy n="118" d="100"/>
        </p:scale>
        <p:origin x="40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DB30F-31D2-2440-AA69-24B2BA5EEFCC}" type="datetimeFigureOut">
              <a:rPr lang="en-AU" smtClean="0"/>
              <a:t>6/01/2022</a:t>
            </a:fld>
            <a:endParaRPr lang="en-AU"/>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AU"/>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9FAC6C-8BE2-C347-AC61-57F0A687A327}" type="slidenum">
              <a:rPr lang="en-AU" smtClean="0"/>
              <a:t>‹Nr.›</a:t>
            </a:fld>
            <a:endParaRPr lang="en-AU"/>
          </a:p>
        </p:txBody>
      </p:sp>
    </p:spTree>
    <p:extLst>
      <p:ext uri="{BB962C8B-B14F-4D97-AF65-F5344CB8AC3E}">
        <p14:creationId xmlns:p14="http://schemas.microsoft.com/office/powerpoint/2010/main" val="3656746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C9FAC6C-8BE2-C347-AC61-57F0A687A327}" type="slidenum">
              <a:rPr lang="en-AU" smtClean="0"/>
              <a:t>1</a:t>
            </a:fld>
            <a:endParaRPr lang="en-AU"/>
          </a:p>
        </p:txBody>
      </p:sp>
    </p:spTree>
    <p:extLst>
      <p:ext uri="{BB962C8B-B14F-4D97-AF65-F5344CB8AC3E}">
        <p14:creationId xmlns:p14="http://schemas.microsoft.com/office/powerpoint/2010/main" val="3484768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https://www.cybercrimepolice.ch/de/fall/trojaner-kommt-als-angebliches-jobangebot-im-namen-von-michael-page/</a:t>
            </a:r>
          </a:p>
          <a:p>
            <a:endParaRPr lang="de-CH" dirty="0"/>
          </a:p>
          <a:p>
            <a:r>
              <a:rPr lang="de-CH" dirty="0"/>
              <a:t>Jobangebot via Mail: Aus Daten- und Persönlichkeitsschutzgründen könne man das Angebot nur verschlüsselt senden.</a:t>
            </a:r>
          </a:p>
          <a:p>
            <a:r>
              <a:rPr lang="de-CH" dirty="0"/>
              <a:t>Klickt das Opfer auf die beiden gelben Balken, so wird nicht wie suggeriert die geschützte Ansicht freigegeben, sondern der Trojaner </a:t>
            </a:r>
            <a:r>
              <a:rPr lang="de-CH" dirty="0" err="1"/>
              <a:t>Ursnif</a:t>
            </a:r>
            <a:r>
              <a:rPr lang="de-CH" dirty="0"/>
              <a:t> (aka </a:t>
            </a:r>
            <a:r>
              <a:rPr lang="de-CH" dirty="0" err="1"/>
              <a:t>Gozi</a:t>
            </a:r>
            <a:r>
              <a:rPr lang="de-CH" dirty="0"/>
              <a:t>, </a:t>
            </a:r>
            <a:r>
              <a:rPr lang="de-CH" dirty="0" err="1"/>
              <a:t>Dreambot</a:t>
            </a:r>
            <a:r>
              <a:rPr lang="de-CH" dirty="0"/>
              <a:t>) installiert sich auf dem Computer des Opfers.</a:t>
            </a:r>
          </a:p>
          <a:p>
            <a:r>
              <a:rPr lang="de-CH" dirty="0"/>
              <a:t>Ab jetzt können die Hacker das E-Banking des Opfers mitverfolgen und haben Zugriff auf die Tastatureingaben, den Bildschirm und die Kamera des PC.</a:t>
            </a:r>
          </a:p>
          <a:p>
            <a:endParaRPr lang="de-CH" dirty="0"/>
          </a:p>
        </p:txBody>
      </p:sp>
      <p:sp>
        <p:nvSpPr>
          <p:cNvPr id="4" name="Foliennummernplatzhalter 3"/>
          <p:cNvSpPr>
            <a:spLocks noGrp="1"/>
          </p:cNvSpPr>
          <p:nvPr>
            <p:ph type="sldNum" sz="quarter" idx="5"/>
          </p:nvPr>
        </p:nvSpPr>
        <p:spPr/>
        <p:txBody>
          <a:bodyPr/>
          <a:lstStyle/>
          <a:p>
            <a:fld id="{1C9FAC6C-8BE2-C347-AC61-57F0A687A327}" type="slidenum">
              <a:rPr lang="en-AU" smtClean="0"/>
              <a:t>10</a:t>
            </a:fld>
            <a:endParaRPr lang="en-AU"/>
          </a:p>
        </p:txBody>
      </p:sp>
    </p:spTree>
    <p:extLst>
      <p:ext uri="{BB962C8B-B14F-4D97-AF65-F5344CB8AC3E}">
        <p14:creationId xmlns:p14="http://schemas.microsoft.com/office/powerpoint/2010/main" val="3353529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https://www.bfs.admin.ch/bfs/de/home/statistiken/kriminalitaet-strafrecht/polizei/digitale-kriminalitaet.html</a:t>
            </a:r>
          </a:p>
        </p:txBody>
      </p:sp>
      <p:sp>
        <p:nvSpPr>
          <p:cNvPr id="4" name="Foliennummernplatzhalter 3"/>
          <p:cNvSpPr>
            <a:spLocks noGrp="1"/>
          </p:cNvSpPr>
          <p:nvPr>
            <p:ph type="sldNum" sz="quarter" idx="5"/>
          </p:nvPr>
        </p:nvSpPr>
        <p:spPr/>
        <p:txBody>
          <a:bodyPr/>
          <a:lstStyle/>
          <a:p>
            <a:fld id="{1C9FAC6C-8BE2-C347-AC61-57F0A687A327}" type="slidenum">
              <a:rPr lang="en-AU" smtClean="0"/>
              <a:t>11</a:t>
            </a:fld>
            <a:endParaRPr lang="en-AU"/>
          </a:p>
        </p:txBody>
      </p:sp>
    </p:spTree>
    <p:extLst>
      <p:ext uri="{BB962C8B-B14F-4D97-AF65-F5344CB8AC3E}">
        <p14:creationId xmlns:p14="http://schemas.microsoft.com/office/powerpoint/2010/main" val="4121720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https://specopssoft.com/blog/european-countries-cyber-crime/</a:t>
            </a:r>
          </a:p>
        </p:txBody>
      </p:sp>
      <p:sp>
        <p:nvSpPr>
          <p:cNvPr id="4" name="Foliennummernplatzhalter 3"/>
          <p:cNvSpPr>
            <a:spLocks noGrp="1"/>
          </p:cNvSpPr>
          <p:nvPr>
            <p:ph type="sldNum" sz="quarter" idx="5"/>
          </p:nvPr>
        </p:nvSpPr>
        <p:spPr/>
        <p:txBody>
          <a:bodyPr/>
          <a:lstStyle/>
          <a:p>
            <a:fld id="{1C9FAC6C-8BE2-C347-AC61-57F0A687A327}" type="slidenum">
              <a:rPr lang="en-AU" smtClean="0"/>
              <a:t>12</a:t>
            </a:fld>
            <a:endParaRPr lang="en-AU"/>
          </a:p>
        </p:txBody>
      </p:sp>
    </p:spTree>
    <p:extLst>
      <p:ext uri="{BB962C8B-B14F-4D97-AF65-F5344CB8AC3E}">
        <p14:creationId xmlns:p14="http://schemas.microsoft.com/office/powerpoint/2010/main" val="2331221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err="1"/>
              <a:t>Massnahme</a:t>
            </a:r>
            <a:r>
              <a:rPr lang="en-AU" dirty="0"/>
              <a:t> 1 </a:t>
            </a:r>
          </a:p>
        </p:txBody>
      </p:sp>
      <p:sp>
        <p:nvSpPr>
          <p:cNvPr id="4" name="Foliennummernplatzhalter 3"/>
          <p:cNvSpPr>
            <a:spLocks noGrp="1"/>
          </p:cNvSpPr>
          <p:nvPr>
            <p:ph type="sldNum" sz="quarter" idx="5"/>
          </p:nvPr>
        </p:nvSpPr>
        <p:spPr/>
        <p:txBody>
          <a:bodyPr/>
          <a:lstStyle/>
          <a:p>
            <a:fld id="{1C9FAC6C-8BE2-C347-AC61-57F0A687A327}" type="slidenum">
              <a:rPr lang="en-AU" smtClean="0"/>
              <a:t>13</a:t>
            </a:fld>
            <a:endParaRPr lang="en-AU"/>
          </a:p>
        </p:txBody>
      </p:sp>
    </p:spTree>
    <p:extLst>
      <p:ext uri="{BB962C8B-B14F-4D97-AF65-F5344CB8AC3E}">
        <p14:creationId xmlns:p14="http://schemas.microsoft.com/office/powerpoint/2010/main" val="635995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err="1"/>
              <a:t>Massnahme</a:t>
            </a:r>
            <a:r>
              <a:rPr lang="en-AU" dirty="0"/>
              <a:t> 2: Antivirus</a:t>
            </a:r>
          </a:p>
        </p:txBody>
      </p:sp>
      <p:sp>
        <p:nvSpPr>
          <p:cNvPr id="4" name="Foliennummernplatzhalter 3"/>
          <p:cNvSpPr>
            <a:spLocks noGrp="1"/>
          </p:cNvSpPr>
          <p:nvPr>
            <p:ph type="sldNum" sz="quarter" idx="5"/>
          </p:nvPr>
        </p:nvSpPr>
        <p:spPr/>
        <p:txBody>
          <a:bodyPr/>
          <a:lstStyle/>
          <a:p>
            <a:fld id="{1C9FAC6C-8BE2-C347-AC61-57F0A687A327}" type="slidenum">
              <a:rPr lang="en-AU" smtClean="0"/>
              <a:t>14</a:t>
            </a:fld>
            <a:endParaRPr lang="en-AU"/>
          </a:p>
        </p:txBody>
      </p:sp>
    </p:spTree>
    <p:extLst>
      <p:ext uri="{BB962C8B-B14F-4D97-AF65-F5344CB8AC3E}">
        <p14:creationId xmlns:p14="http://schemas.microsoft.com/office/powerpoint/2010/main" val="7450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err="1"/>
              <a:t>Massnahme</a:t>
            </a:r>
            <a:r>
              <a:rPr lang="en-AU" dirty="0"/>
              <a:t> 3: </a:t>
            </a:r>
            <a:r>
              <a:rPr lang="en-AU" dirty="0" err="1"/>
              <a:t>Passwort</a:t>
            </a:r>
            <a:endParaRPr lang="en-AU" dirty="0"/>
          </a:p>
        </p:txBody>
      </p:sp>
      <p:sp>
        <p:nvSpPr>
          <p:cNvPr id="4" name="Foliennummernplatzhalter 3"/>
          <p:cNvSpPr>
            <a:spLocks noGrp="1"/>
          </p:cNvSpPr>
          <p:nvPr>
            <p:ph type="sldNum" sz="quarter" idx="5"/>
          </p:nvPr>
        </p:nvSpPr>
        <p:spPr/>
        <p:txBody>
          <a:bodyPr/>
          <a:lstStyle/>
          <a:p>
            <a:fld id="{1C9FAC6C-8BE2-C347-AC61-57F0A687A327}" type="slidenum">
              <a:rPr lang="en-AU" smtClean="0"/>
              <a:t>15</a:t>
            </a:fld>
            <a:endParaRPr lang="en-AU"/>
          </a:p>
        </p:txBody>
      </p:sp>
    </p:spTree>
    <p:extLst>
      <p:ext uri="{BB962C8B-B14F-4D97-AF65-F5344CB8AC3E}">
        <p14:creationId xmlns:p14="http://schemas.microsoft.com/office/powerpoint/2010/main" val="1317550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err="1"/>
              <a:t>Massnahme</a:t>
            </a:r>
            <a:r>
              <a:rPr lang="en-AU" dirty="0"/>
              <a:t> 4: </a:t>
            </a:r>
            <a:r>
              <a:rPr lang="de-DE" dirty="0"/>
              <a:t>Mitarbeiter sensibilisieren</a:t>
            </a:r>
            <a:endParaRPr lang="de-CH" dirty="0"/>
          </a:p>
        </p:txBody>
      </p:sp>
      <p:sp>
        <p:nvSpPr>
          <p:cNvPr id="4" name="Foliennummernplatzhalter 3"/>
          <p:cNvSpPr>
            <a:spLocks noGrp="1"/>
          </p:cNvSpPr>
          <p:nvPr>
            <p:ph type="sldNum" sz="quarter" idx="5"/>
          </p:nvPr>
        </p:nvSpPr>
        <p:spPr/>
        <p:txBody>
          <a:bodyPr/>
          <a:lstStyle/>
          <a:p>
            <a:fld id="{1C9FAC6C-8BE2-C347-AC61-57F0A687A327}" type="slidenum">
              <a:rPr lang="en-AU" smtClean="0"/>
              <a:t>16</a:t>
            </a:fld>
            <a:endParaRPr lang="en-AU"/>
          </a:p>
        </p:txBody>
      </p:sp>
    </p:spTree>
    <p:extLst>
      <p:ext uri="{BB962C8B-B14F-4D97-AF65-F5344CB8AC3E}">
        <p14:creationId xmlns:p14="http://schemas.microsoft.com/office/powerpoint/2010/main" val="993114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Live Demo Website und Code</a:t>
            </a:r>
          </a:p>
        </p:txBody>
      </p:sp>
      <p:sp>
        <p:nvSpPr>
          <p:cNvPr id="4" name="Foliennummernplatzhalter 3"/>
          <p:cNvSpPr>
            <a:spLocks noGrp="1"/>
          </p:cNvSpPr>
          <p:nvPr>
            <p:ph type="sldNum" sz="quarter" idx="5"/>
          </p:nvPr>
        </p:nvSpPr>
        <p:spPr/>
        <p:txBody>
          <a:bodyPr/>
          <a:lstStyle/>
          <a:p>
            <a:fld id="{1C9FAC6C-8BE2-C347-AC61-57F0A687A327}" type="slidenum">
              <a:rPr lang="en-AU" smtClean="0"/>
              <a:t>17</a:t>
            </a:fld>
            <a:endParaRPr lang="en-AU"/>
          </a:p>
        </p:txBody>
      </p:sp>
    </p:spTree>
    <p:extLst>
      <p:ext uri="{BB962C8B-B14F-4D97-AF65-F5344CB8AC3E}">
        <p14:creationId xmlns:p14="http://schemas.microsoft.com/office/powerpoint/2010/main" val="2296866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C9FAC6C-8BE2-C347-AC61-57F0A687A327}" type="slidenum">
              <a:rPr lang="en-AU" smtClean="0"/>
              <a:t>18</a:t>
            </a:fld>
            <a:endParaRPr lang="en-AU"/>
          </a:p>
        </p:txBody>
      </p:sp>
    </p:spTree>
    <p:extLst>
      <p:ext uri="{BB962C8B-B14F-4D97-AF65-F5344CB8AC3E}">
        <p14:creationId xmlns:p14="http://schemas.microsoft.com/office/powerpoint/2010/main" val="2764184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C9FAC6C-8BE2-C347-AC61-57F0A687A327}" type="slidenum">
              <a:rPr lang="en-AU" smtClean="0"/>
              <a:t>19</a:t>
            </a:fld>
            <a:endParaRPr lang="en-AU"/>
          </a:p>
        </p:txBody>
      </p:sp>
    </p:spTree>
    <p:extLst>
      <p:ext uri="{BB962C8B-B14F-4D97-AF65-F5344CB8AC3E}">
        <p14:creationId xmlns:p14="http://schemas.microsoft.com/office/powerpoint/2010/main" val="3358841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C9FAC6C-8BE2-C347-AC61-57F0A687A327}" type="slidenum">
              <a:rPr lang="en-AU" smtClean="0"/>
              <a:t>2</a:t>
            </a:fld>
            <a:endParaRPr lang="en-AU"/>
          </a:p>
        </p:txBody>
      </p:sp>
    </p:spTree>
    <p:extLst>
      <p:ext uri="{BB962C8B-B14F-4D97-AF65-F5344CB8AC3E}">
        <p14:creationId xmlns:p14="http://schemas.microsoft.com/office/powerpoint/2010/main" val="3046648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C9FAC6C-8BE2-C347-AC61-57F0A687A327}" type="slidenum">
              <a:rPr lang="en-AU" smtClean="0"/>
              <a:t>20</a:t>
            </a:fld>
            <a:endParaRPr lang="en-AU"/>
          </a:p>
        </p:txBody>
      </p:sp>
    </p:spTree>
    <p:extLst>
      <p:ext uri="{BB962C8B-B14F-4D97-AF65-F5344CB8AC3E}">
        <p14:creationId xmlns:p14="http://schemas.microsoft.com/office/powerpoint/2010/main" val="544642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LOVELETTER / ILOVEYOU</a:t>
            </a:r>
          </a:p>
          <a:p>
            <a:endParaRPr lang="de-DE" dirty="0"/>
          </a:p>
          <a:p>
            <a:r>
              <a:rPr lang="de-DE" dirty="0"/>
              <a:t>Erster Computerwurm vom 04. Mai 2000</a:t>
            </a:r>
          </a:p>
          <a:p>
            <a:endParaRPr lang="de-DE" dirty="0"/>
          </a:p>
          <a:p>
            <a:r>
              <a:rPr lang="de-DE" dirty="0"/>
              <a:t>Geschrieben in der </a:t>
            </a:r>
            <a:r>
              <a:rPr lang="de-DE" dirty="0" err="1"/>
              <a:t>Scriptsprache</a:t>
            </a:r>
            <a:r>
              <a:rPr lang="de-DE" dirty="0"/>
              <a:t> VBS. Der Wurm wurde in einem E-Mail mit dem Betreff ILOVEYOU versendet, welche den Text </a:t>
            </a:r>
            <a:r>
              <a:rPr lang="de-CH" sz="1200" b="0" i="0" kern="1200" dirty="0" err="1">
                <a:solidFill>
                  <a:schemeClr val="tx1"/>
                </a:solidFill>
                <a:effectLst/>
                <a:latin typeface="+mn-lt"/>
                <a:ea typeface="+mn-ea"/>
                <a:cs typeface="+mn-cs"/>
              </a:rPr>
              <a:t>kindly</a:t>
            </a:r>
            <a:r>
              <a:rPr lang="de-CH" sz="1200" b="0" i="0" kern="1200" dirty="0">
                <a:solidFill>
                  <a:schemeClr val="tx1"/>
                </a:solidFill>
                <a:effectLst/>
                <a:latin typeface="+mn-lt"/>
                <a:ea typeface="+mn-ea"/>
                <a:cs typeface="+mn-cs"/>
              </a:rPr>
              <a:t> check </a:t>
            </a:r>
            <a:r>
              <a:rPr lang="de-CH" sz="1200" b="0" i="0" kern="1200" dirty="0" err="1">
                <a:solidFill>
                  <a:schemeClr val="tx1"/>
                </a:solidFill>
                <a:effectLst/>
                <a:latin typeface="+mn-lt"/>
                <a:ea typeface="+mn-ea"/>
                <a:cs typeface="+mn-cs"/>
              </a:rPr>
              <a:t>the</a:t>
            </a:r>
            <a:r>
              <a:rPr lang="de-CH" sz="1200" b="0" i="0" kern="1200" dirty="0">
                <a:solidFill>
                  <a:schemeClr val="tx1"/>
                </a:solidFill>
                <a:effectLst/>
                <a:latin typeface="+mn-lt"/>
                <a:ea typeface="+mn-ea"/>
                <a:cs typeface="+mn-cs"/>
              </a:rPr>
              <a:t> </a:t>
            </a:r>
            <a:r>
              <a:rPr lang="de-CH" sz="1200" b="0" i="0" kern="1200" dirty="0" err="1">
                <a:solidFill>
                  <a:schemeClr val="tx1"/>
                </a:solidFill>
                <a:effectLst/>
                <a:latin typeface="+mn-lt"/>
                <a:ea typeface="+mn-ea"/>
                <a:cs typeface="+mn-cs"/>
              </a:rPr>
              <a:t>attached</a:t>
            </a:r>
            <a:r>
              <a:rPr lang="de-CH" sz="1200" b="0" i="0" kern="1200" dirty="0">
                <a:solidFill>
                  <a:schemeClr val="tx1"/>
                </a:solidFill>
                <a:effectLst/>
                <a:latin typeface="+mn-lt"/>
                <a:ea typeface="+mn-ea"/>
                <a:cs typeface="+mn-cs"/>
              </a:rPr>
              <a:t> LOVELETTER </a:t>
            </a:r>
            <a:r>
              <a:rPr lang="de-CH" sz="1200" b="0" i="0" kern="1200" dirty="0" err="1">
                <a:solidFill>
                  <a:schemeClr val="tx1"/>
                </a:solidFill>
                <a:effectLst/>
                <a:latin typeface="+mn-lt"/>
                <a:ea typeface="+mn-ea"/>
                <a:cs typeface="+mn-cs"/>
              </a:rPr>
              <a:t>coming</a:t>
            </a:r>
            <a:r>
              <a:rPr lang="de-CH" sz="1200" b="0" i="0" kern="1200" dirty="0">
                <a:solidFill>
                  <a:schemeClr val="tx1"/>
                </a:solidFill>
                <a:effectLst/>
                <a:latin typeface="+mn-lt"/>
                <a:ea typeface="+mn-ea"/>
                <a:cs typeface="+mn-cs"/>
              </a:rPr>
              <a:t> </a:t>
            </a:r>
            <a:r>
              <a:rPr lang="de-CH" sz="1200" b="0" i="0" kern="1200" dirty="0" err="1">
                <a:solidFill>
                  <a:schemeClr val="tx1"/>
                </a:solidFill>
                <a:effectLst/>
                <a:latin typeface="+mn-lt"/>
                <a:ea typeface="+mn-ea"/>
                <a:cs typeface="+mn-cs"/>
              </a:rPr>
              <a:t>from</a:t>
            </a:r>
            <a:r>
              <a:rPr lang="de-CH" sz="1200" b="0" i="0" kern="1200" dirty="0">
                <a:solidFill>
                  <a:schemeClr val="tx1"/>
                </a:solidFill>
                <a:effectLst/>
                <a:latin typeface="+mn-lt"/>
                <a:ea typeface="+mn-ea"/>
                <a:cs typeface="+mn-cs"/>
              </a:rPr>
              <a:t> </a:t>
            </a:r>
            <a:r>
              <a:rPr lang="de-CH" sz="1200" b="0" i="0" kern="1200" dirty="0" err="1">
                <a:solidFill>
                  <a:schemeClr val="tx1"/>
                </a:solidFill>
                <a:effectLst/>
                <a:latin typeface="+mn-lt"/>
                <a:ea typeface="+mn-ea"/>
                <a:cs typeface="+mn-cs"/>
              </a:rPr>
              <a:t>me</a:t>
            </a:r>
            <a:r>
              <a:rPr lang="de-CH" sz="1200" b="0" i="0" kern="1200" dirty="0">
                <a:solidFill>
                  <a:schemeClr val="tx1"/>
                </a:solidFill>
                <a:effectLst/>
                <a:latin typeface="+mn-lt"/>
                <a:ea typeface="+mn-ea"/>
                <a:cs typeface="+mn-cs"/>
              </a:rPr>
              <a:t>. Beinhaltete. An die E-Mail angefügt war ein Anhang mit dem Namen LOVE-LETTER-FOR-</a:t>
            </a:r>
            <a:r>
              <a:rPr lang="de-CH" sz="1200" b="0" i="0" kern="1200" dirty="0" err="1">
                <a:solidFill>
                  <a:schemeClr val="tx1"/>
                </a:solidFill>
                <a:effectLst/>
                <a:latin typeface="+mn-lt"/>
                <a:ea typeface="+mn-ea"/>
                <a:cs typeface="+mn-cs"/>
              </a:rPr>
              <a:t>YOU.TXT.vbs</a:t>
            </a:r>
            <a:r>
              <a:rPr lang="de-CH" sz="1200" b="0" i="0" kern="1200" dirty="0">
                <a:solidFill>
                  <a:schemeClr val="tx1"/>
                </a:solidFill>
                <a:effectLst/>
                <a:latin typeface="+mn-lt"/>
                <a:ea typeface="+mn-ea"/>
                <a:cs typeface="+mn-cs"/>
              </a:rPr>
              <a:t>. Da in der Windows 95 Standardeinstellung die Dateiendungen ausgeblendet wurde, sah man nach dem öffnen die falsche Dateiendung .</a:t>
            </a:r>
            <a:r>
              <a:rPr lang="de-CH" sz="1200" b="0" i="0" kern="1200" dirty="0" err="1">
                <a:solidFill>
                  <a:schemeClr val="tx1"/>
                </a:solidFill>
                <a:effectLst/>
                <a:latin typeface="+mn-lt"/>
                <a:ea typeface="+mn-ea"/>
                <a:cs typeface="+mn-cs"/>
              </a:rPr>
              <a:t>txt</a:t>
            </a:r>
            <a:r>
              <a:rPr lang="de-CH" sz="1200" b="0" i="0" kern="1200" dirty="0">
                <a:solidFill>
                  <a:schemeClr val="tx1"/>
                </a:solidFill>
                <a:effectLst/>
                <a:latin typeface="+mn-lt"/>
                <a:ea typeface="+mn-ea"/>
                <a:cs typeface="+mn-cs"/>
              </a:rPr>
              <a:t>. Dies verleitete sehr viele Empfänger dazu den Brief zu öffnen. Der Wurm verbreitete sich über einen OLE Aufruf an alle in Outlook gespeicherten E-Mail Adressen. Dabei war das Problem, dass der Absender der E-Mail ein Bekannter, Arbeitskollege </a:t>
            </a:r>
            <a:r>
              <a:rPr lang="de-CH" sz="1200" b="0" i="0" kern="1200" dirty="0" err="1">
                <a:solidFill>
                  <a:schemeClr val="tx1"/>
                </a:solidFill>
                <a:effectLst/>
                <a:latin typeface="+mn-lt"/>
                <a:ea typeface="+mn-ea"/>
                <a:cs typeface="+mn-cs"/>
              </a:rPr>
              <a:t>etc</a:t>
            </a:r>
            <a:r>
              <a:rPr lang="de-CH" sz="1200" b="0" i="0" kern="1200" dirty="0">
                <a:solidFill>
                  <a:schemeClr val="tx1"/>
                </a:solidFill>
                <a:effectLst/>
                <a:latin typeface="+mn-lt"/>
                <a:ea typeface="+mn-ea"/>
                <a:cs typeface="+mn-cs"/>
              </a:rPr>
              <a:t> war, also die Adresse bekannt.</a:t>
            </a:r>
            <a:endParaRPr lang="de-DE" dirty="0"/>
          </a:p>
          <a:p>
            <a:endParaRPr lang="de-DE" dirty="0"/>
          </a:p>
          <a:p>
            <a:r>
              <a:rPr lang="de-DE" dirty="0"/>
              <a:t>LOVELETTER machte Schäden in Höhe von über 10Milliarden Dollar. Bereits in den ersten Stunden überlastete der Wurm viele Mailserver. Innerhalb von 6 Stunden verbreitete sich der Wurm in Europa und Amerika. </a:t>
            </a:r>
          </a:p>
          <a:p>
            <a:endParaRPr lang="de-DE" dirty="0"/>
          </a:p>
          <a:p>
            <a:r>
              <a:rPr lang="de-DE" dirty="0"/>
              <a:t>Bereits wenige Tage nach dem ersten Auftauchen konnte der Urheber identifiziert werden, da dieser in den ersten 2 Zeilen des Scripts einen Kommentar mit seiner E-Mail Adresse und seinem Standort (Manila, </a:t>
            </a:r>
            <a:r>
              <a:rPr lang="de-DE" dirty="0" err="1"/>
              <a:t>Philipinen</a:t>
            </a:r>
            <a:r>
              <a:rPr lang="de-DE" dirty="0"/>
              <a:t>) hinzufügte. Der Urheber war als </a:t>
            </a:r>
            <a:r>
              <a:rPr lang="de-DE" dirty="0" err="1"/>
              <a:t>spyder</a:t>
            </a:r>
            <a:r>
              <a:rPr lang="de-DE" dirty="0"/>
              <a:t> bekannt und </a:t>
            </a:r>
            <a:r>
              <a:rPr lang="de-DE" dirty="0" err="1"/>
              <a:t>heisst</a:t>
            </a:r>
            <a:r>
              <a:rPr lang="de-DE" dirty="0"/>
              <a:t> mit bürgerlichem Namen </a:t>
            </a:r>
            <a:r>
              <a:rPr lang="de-DE" dirty="0" err="1"/>
              <a:t>Onel</a:t>
            </a:r>
            <a:r>
              <a:rPr lang="de-DE" dirty="0"/>
              <a:t> de Guzman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dirty="0">
                <a:latin typeface="Arial" panose="020B0604020202020204" pitchFamily="34" charset="0"/>
              </a:rPr>
              <a:t>Bildquelle: http://</a:t>
            </a:r>
            <a:r>
              <a:rPr lang="de-CH" sz="1200" dirty="0" err="1">
                <a:latin typeface="Arial" panose="020B0604020202020204" pitchFamily="34" charset="0"/>
              </a:rPr>
              <a:t>de.wikipedia.org</a:t>
            </a:r>
            <a:r>
              <a:rPr lang="de-CH" sz="1200" dirty="0">
                <a:latin typeface="Arial" panose="020B0604020202020204" pitchFamily="34" charset="0"/>
              </a:rPr>
              <a:t>/</a:t>
            </a:r>
            <a:r>
              <a:rPr lang="de-CH" sz="1200" dirty="0" err="1">
                <a:latin typeface="Arial" panose="020B0604020202020204" pitchFamily="34" charset="0"/>
              </a:rPr>
              <a:t>wiki</a:t>
            </a:r>
            <a:r>
              <a:rPr lang="de-CH" sz="1200" dirty="0">
                <a:latin typeface="Arial" panose="020B0604020202020204" pitchFamily="34" charset="0"/>
              </a:rPr>
              <a:t>/</a:t>
            </a:r>
            <a:r>
              <a:rPr lang="de-CH" sz="1200" dirty="0" err="1">
                <a:latin typeface="Arial" panose="020B0604020202020204" pitchFamily="34" charset="0"/>
              </a:rPr>
              <a:t>Datei:Loveletter-wurm.png</a:t>
            </a:r>
            <a:endParaRPr lang="de-DE" sz="1200" dirty="0"/>
          </a:p>
        </p:txBody>
      </p:sp>
      <p:sp>
        <p:nvSpPr>
          <p:cNvPr id="4" name="Foliennummernplatzhalter 3"/>
          <p:cNvSpPr>
            <a:spLocks noGrp="1"/>
          </p:cNvSpPr>
          <p:nvPr>
            <p:ph type="sldNum" sz="quarter" idx="5"/>
          </p:nvPr>
        </p:nvSpPr>
        <p:spPr/>
        <p:txBody>
          <a:bodyPr/>
          <a:lstStyle/>
          <a:p>
            <a:fld id="{1C9FAC6C-8BE2-C347-AC61-57F0A687A327}" type="slidenum">
              <a:rPr lang="en-AU" smtClean="0"/>
              <a:t>3</a:t>
            </a:fld>
            <a:endParaRPr lang="en-AU"/>
          </a:p>
        </p:txBody>
      </p:sp>
    </p:spTree>
    <p:extLst>
      <p:ext uri="{BB962C8B-B14F-4D97-AF65-F5344CB8AC3E}">
        <p14:creationId xmlns:p14="http://schemas.microsoft.com/office/powerpoint/2010/main" val="1193965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STUXNET</a:t>
            </a:r>
          </a:p>
          <a:p>
            <a:endParaRPr lang="de-DE" dirty="0"/>
          </a:p>
          <a:p>
            <a:endParaRPr lang="de-DE" dirty="0"/>
          </a:p>
        </p:txBody>
      </p:sp>
      <p:sp>
        <p:nvSpPr>
          <p:cNvPr id="4" name="Foliennummernplatzhalter 3"/>
          <p:cNvSpPr>
            <a:spLocks noGrp="1"/>
          </p:cNvSpPr>
          <p:nvPr>
            <p:ph type="sldNum" sz="quarter" idx="5"/>
          </p:nvPr>
        </p:nvSpPr>
        <p:spPr/>
        <p:txBody>
          <a:bodyPr/>
          <a:lstStyle/>
          <a:p>
            <a:fld id="{1C9FAC6C-8BE2-C347-AC61-57F0A687A327}" type="slidenum">
              <a:rPr lang="en-AU" smtClean="0"/>
              <a:t>4</a:t>
            </a:fld>
            <a:endParaRPr lang="en-AU"/>
          </a:p>
        </p:txBody>
      </p:sp>
    </p:spTree>
    <p:extLst>
      <p:ext uri="{BB962C8B-B14F-4D97-AF65-F5344CB8AC3E}">
        <p14:creationId xmlns:p14="http://schemas.microsoft.com/office/powerpoint/2010/main" val="3109066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VTech</a:t>
            </a:r>
            <a:r>
              <a:rPr lang="de-DE" dirty="0"/>
              <a:t> </a:t>
            </a:r>
            <a:r>
              <a:rPr lang="de-DE" dirty="0" err="1"/>
              <a:t>DataBreach</a:t>
            </a:r>
            <a:r>
              <a:rPr lang="de-DE" dirty="0"/>
              <a:t> </a:t>
            </a:r>
          </a:p>
          <a:p>
            <a:endParaRPr lang="de-DE" dirty="0"/>
          </a:p>
          <a:p>
            <a:r>
              <a:rPr lang="de-DE" dirty="0"/>
              <a:t>2015</a:t>
            </a:r>
          </a:p>
          <a:p>
            <a:endParaRPr lang="de-DE" dirty="0"/>
          </a:p>
          <a:p>
            <a:endParaRPr lang="de-DE" dirty="0"/>
          </a:p>
          <a:p>
            <a:r>
              <a:rPr lang="de-DE" dirty="0"/>
              <a:t>Bildquelle: https://</a:t>
            </a:r>
            <a:r>
              <a:rPr lang="de-DE" dirty="0" err="1"/>
              <a:t>www.ftcguardian.com</a:t>
            </a:r>
            <a:r>
              <a:rPr lang="de-DE" dirty="0"/>
              <a:t>/</a:t>
            </a:r>
            <a:r>
              <a:rPr lang="de-DE" dirty="0" err="1"/>
              <a:t>articles</a:t>
            </a:r>
            <a:r>
              <a:rPr lang="de-DE" dirty="0"/>
              <a:t>/</a:t>
            </a:r>
            <a:r>
              <a:rPr lang="de-DE" dirty="0" err="1"/>
              <a:t>wp</a:t>
            </a:r>
            <a:r>
              <a:rPr lang="de-DE" dirty="0"/>
              <a:t>-content/</a:t>
            </a:r>
            <a:r>
              <a:rPr lang="de-DE" dirty="0" err="1"/>
              <a:t>uploads</a:t>
            </a:r>
            <a:r>
              <a:rPr lang="de-DE" dirty="0"/>
              <a:t>/2018/01/dims-1024x683.jpg</a:t>
            </a:r>
          </a:p>
        </p:txBody>
      </p:sp>
      <p:sp>
        <p:nvSpPr>
          <p:cNvPr id="4" name="Foliennummernplatzhalter 3"/>
          <p:cNvSpPr>
            <a:spLocks noGrp="1"/>
          </p:cNvSpPr>
          <p:nvPr>
            <p:ph type="sldNum" sz="quarter" idx="5"/>
          </p:nvPr>
        </p:nvSpPr>
        <p:spPr/>
        <p:txBody>
          <a:bodyPr/>
          <a:lstStyle/>
          <a:p>
            <a:fld id="{1C9FAC6C-8BE2-C347-AC61-57F0A687A327}" type="slidenum">
              <a:rPr lang="en-AU" smtClean="0"/>
              <a:t>5</a:t>
            </a:fld>
            <a:endParaRPr lang="en-AU"/>
          </a:p>
        </p:txBody>
      </p:sp>
    </p:spTree>
    <p:extLst>
      <p:ext uri="{BB962C8B-B14F-4D97-AF65-F5344CB8AC3E}">
        <p14:creationId xmlns:p14="http://schemas.microsoft.com/office/powerpoint/2010/main" val="502279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#ASUSGATE</a:t>
            </a:r>
          </a:p>
          <a:p>
            <a:endParaRPr lang="de-DE" dirty="0"/>
          </a:p>
          <a:p>
            <a:r>
              <a:rPr lang="de-DE" dirty="0"/>
              <a:t>https://</a:t>
            </a:r>
            <a:r>
              <a:rPr lang="de-DE" dirty="0" err="1"/>
              <a:t>anders.io</a:t>
            </a:r>
            <a:r>
              <a:rPr lang="de-DE" dirty="0"/>
              <a:t>/</a:t>
            </a:r>
            <a:r>
              <a:rPr lang="de-DE" dirty="0" err="1"/>
              <a:t>analyzing-asusgate</a:t>
            </a:r>
            <a:r>
              <a:rPr lang="de-DE" dirty="0"/>
              <a:t>/</a:t>
            </a:r>
          </a:p>
          <a:p>
            <a:r>
              <a:rPr lang="de-DE" dirty="0"/>
              <a:t>https://</a:t>
            </a:r>
            <a:r>
              <a:rPr lang="de-DE" dirty="0" err="1"/>
              <a:t>www.heise.de</a:t>
            </a:r>
            <a:r>
              <a:rPr lang="de-DE" dirty="0"/>
              <a:t>/</a:t>
            </a:r>
            <a:r>
              <a:rPr lang="de-DE" dirty="0" err="1"/>
              <a:t>security</a:t>
            </a:r>
            <a:r>
              <a:rPr lang="de-DE" dirty="0"/>
              <a:t>/</a:t>
            </a:r>
            <a:r>
              <a:rPr lang="de-DE" dirty="0" err="1"/>
              <a:t>meldung</a:t>
            </a:r>
            <a:r>
              <a:rPr lang="de-DE" dirty="0"/>
              <a:t>/Asusgate-Zehntausende-Router-geben-private-Dateien-preis-2105778.html</a:t>
            </a:r>
          </a:p>
        </p:txBody>
      </p:sp>
      <p:sp>
        <p:nvSpPr>
          <p:cNvPr id="4" name="Foliennummernplatzhalter 3"/>
          <p:cNvSpPr>
            <a:spLocks noGrp="1"/>
          </p:cNvSpPr>
          <p:nvPr>
            <p:ph type="sldNum" sz="quarter" idx="5"/>
          </p:nvPr>
        </p:nvSpPr>
        <p:spPr/>
        <p:txBody>
          <a:bodyPr/>
          <a:lstStyle/>
          <a:p>
            <a:fld id="{1C9FAC6C-8BE2-C347-AC61-57F0A687A327}" type="slidenum">
              <a:rPr lang="en-AU" smtClean="0"/>
              <a:t>6</a:t>
            </a:fld>
            <a:endParaRPr lang="en-AU"/>
          </a:p>
        </p:txBody>
      </p:sp>
    </p:spTree>
    <p:extLst>
      <p:ext uri="{BB962C8B-B14F-4D97-AF65-F5344CB8AC3E}">
        <p14:creationId xmlns:p14="http://schemas.microsoft.com/office/powerpoint/2010/main" val="2901038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BSP CC Schweiz  </a:t>
            </a:r>
            <a:r>
              <a:rPr lang="en-AU" b="1" dirty="0"/>
              <a:t>21.10.21</a:t>
            </a:r>
          </a:p>
          <a:p>
            <a:r>
              <a:rPr lang="en-AU" b="1" dirty="0"/>
              <a:t>Cyber-Angriff auf </a:t>
            </a:r>
            <a:r>
              <a:rPr lang="en-AU" b="1" dirty="0" err="1"/>
              <a:t>easygov</a:t>
            </a:r>
            <a:r>
              <a:rPr lang="en-AU" b="1" dirty="0"/>
              <a:t>: Hacker </a:t>
            </a:r>
            <a:r>
              <a:rPr lang="en-AU" b="1" dirty="0" err="1"/>
              <a:t>klauen</a:t>
            </a:r>
            <a:r>
              <a:rPr lang="en-AU" b="1" dirty="0"/>
              <a:t> </a:t>
            </a:r>
            <a:r>
              <a:rPr lang="en-AU" b="1" dirty="0" err="1"/>
              <a:t>vom</a:t>
            </a:r>
            <a:r>
              <a:rPr lang="en-AU" b="1" dirty="0"/>
              <a:t> Bund </a:t>
            </a:r>
            <a:r>
              <a:rPr lang="en-AU" b="1" dirty="0" err="1"/>
              <a:t>Liste</a:t>
            </a:r>
            <a:r>
              <a:rPr lang="en-AU" b="1" dirty="0"/>
              <a:t> </a:t>
            </a:r>
            <a:r>
              <a:rPr lang="en-AU" b="1" dirty="0" err="1"/>
              <a:t>mit</a:t>
            </a:r>
            <a:r>
              <a:rPr lang="en-AU" b="1" dirty="0"/>
              <a:t> Corona </a:t>
            </a:r>
            <a:r>
              <a:rPr lang="en-AU" b="1" dirty="0" err="1"/>
              <a:t>Kredit</a:t>
            </a:r>
            <a:r>
              <a:rPr lang="en-AU" b="1" dirty="0"/>
              <a:t> </a:t>
            </a:r>
            <a:r>
              <a:rPr lang="en-AU" b="1" dirty="0" err="1"/>
              <a:t>Bezügern</a:t>
            </a:r>
            <a:endParaRPr lang="en-AU" b="1" dirty="0"/>
          </a:p>
          <a:p>
            <a:r>
              <a:rPr lang="en-AU" dirty="0"/>
              <a:t>https://</a:t>
            </a:r>
            <a:r>
              <a:rPr lang="en-AU" dirty="0" err="1"/>
              <a:t>www.srf.ch</a:t>
            </a:r>
            <a:r>
              <a:rPr lang="en-AU" dirty="0"/>
              <a:t>/news/</a:t>
            </a:r>
            <a:r>
              <a:rPr lang="en-AU" dirty="0" err="1"/>
              <a:t>schweiz</a:t>
            </a:r>
            <a:r>
              <a:rPr lang="en-AU" dirty="0"/>
              <a:t>/cyber-angriff-auf-easygov-hacker-klauen-vom-bund-liste-mit-corona-kredit-bezuegern</a:t>
            </a:r>
          </a:p>
        </p:txBody>
      </p:sp>
      <p:sp>
        <p:nvSpPr>
          <p:cNvPr id="4" name="Foliennummernplatzhalter 3"/>
          <p:cNvSpPr>
            <a:spLocks noGrp="1"/>
          </p:cNvSpPr>
          <p:nvPr>
            <p:ph type="sldNum" sz="quarter" idx="5"/>
          </p:nvPr>
        </p:nvSpPr>
        <p:spPr/>
        <p:txBody>
          <a:bodyPr/>
          <a:lstStyle/>
          <a:p>
            <a:fld id="{1C9FAC6C-8BE2-C347-AC61-57F0A687A327}" type="slidenum">
              <a:rPr lang="en-AU" smtClean="0"/>
              <a:t>7</a:t>
            </a:fld>
            <a:endParaRPr lang="en-AU"/>
          </a:p>
        </p:txBody>
      </p:sp>
    </p:spTree>
    <p:extLst>
      <p:ext uri="{BB962C8B-B14F-4D97-AF65-F5344CB8AC3E}">
        <p14:creationId xmlns:p14="http://schemas.microsoft.com/office/powerpoint/2010/main" val="3640520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BSP CC Schweiz: </a:t>
            </a:r>
            <a:r>
              <a:rPr lang="en-AU" dirty="0" err="1"/>
              <a:t>Cyberangriffe</a:t>
            </a:r>
            <a:r>
              <a:rPr lang="en-AU" dirty="0"/>
              <a:t> auf </a:t>
            </a:r>
            <a:r>
              <a:rPr lang="en-AU" dirty="0" err="1"/>
              <a:t>verschiedene</a:t>
            </a:r>
            <a:r>
              <a:rPr lang="en-AU" dirty="0"/>
              <a:t> Gemeinden</a:t>
            </a:r>
          </a:p>
          <a:p>
            <a:pPr marL="171450" indent="-171450">
              <a:buFontTx/>
              <a:buChar char="-"/>
            </a:pPr>
            <a:r>
              <a:rPr lang="en-AU" dirty="0" err="1"/>
              <a:t>Mellingen</a:t>
            </a:r>
            <a:r>
              <a:rPr lang="en-AU" dirty="0"/>
              <a:t> (</a:t>
            </a:r>
            <a:r>
              <a:rPr lang="en-AU" dirty="0" err="1"/>
              <a:t>Oktober</a:t>
            </a:r>
            <a:r>
              <a:rPr lang="en-AU" dirty="0"/>
              <a:t> 2021)</a:t>
            </a:r>
          </a:p>
          <a:p>
            <a:pPr marL="171450" indent="-171450">
              <a:buFontTx/>
              <a:buChar char="-"/>
            </a:pPr>
            <a:r>
              <a:rPr lang="en-AU" dirty="0"/>
              <a:t>Montreux  (</a:t>
            </a:r>
            <a:r>
              <a:rPr lang="en-AU" dirty="0" err="1"/>
              <a:t>Oktober</a:t>
            </a:r>
            <a:r>
              <a:rPr lang="en-AU" dirty="0"/>
              <a:t> 2021)</a:t>
            </a:r>
          </a:p>
          <a:p>
            <a:pPr marL="171450" indent="-171450">
              <a:buFontTx/>
              <a:buChar char="-"/>
            </a:pPr>
            <a:r>
              <a:rPr lang="en-AU" dirty="0"/>
              <a:t>Rolle VD (Mai 2021)</a:t>
            </a:r>
          </a:p>
        </p:txBody>
      </p:sp>
      <p:sp>
        <p:nvSpPr>
          <p:cNvPr id="4" name="Foliennummernplatzhalter 3"/>
          <p:cNvSpPr>
            <a:spLocks noGrp="1"/>
          </p:cNvSpPr>
          <p:nvPr>
            <p:ph type="sldNum" sz="quarter" idx="5"/>
          </p:nvPr>
        </p:nvSpPr>
        <p:spPr/>
        <p:txBody>
          <a:bodyPr/>
          <a:lstStyle/>
          <a:p>
            <a:fld id="{1C9FAC6C-8BE2-C347-AC61-57F0A687A327}" type="slidenum">
              <a:rPr lang="en-AU" smtClean="0"/>
              <a:t>8</a:t>
            </a:fld>
            <a:endParaRPr lang="en-AU"/>
          </a:p>
        </p:txBody>
      </p:sp>
    </p:spTree>
    <p:extLst>
      <p:ext uri="{BB962C8B-B14F-4D97-AF65-F5344CB8AC3E}">
        <p14:creationId xmlns:p14="http://schemas.microsoft.com/office/powerpoint/2010/main" val="511237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BSP CC Schweiz </a:t>
            </a:r>
            <a:r>
              <a:rPr lang="en-AU" b="1" dirty="0"/>
              <a:t>24.09.21</a:t>
            </a:r>
            <a:endParaRPr lang="en-AU" dirty="0"/>
          </a:p>
          <a:p>
            <a:r>
              <a:rPr lang="de-CH" sz="1200" b="0" i="0" u="none" strike="noStrike" kern="1200" dirty="0">
                <a:solidFill>
                  <a:schemeClr val="tx1"/>
                </a:solidFill>
                <a:effectLst/>
                <a:latin typeface="+mn-lt"/>
                <a:ea typeface="+mn-ea"/>
                <a:cs typeface="+mn-cs"/>
              </a:rPr>
              <a:t>Angebliches Coop-Gewinnspiel </a:t>
            </a:r>
            <a:br>
              <a:rPr lang="de-CH" dirty="0"/>
            </a:br>
            <a:r>
              <a:rPr lang="de-CH" sz="1200" b="0" i="0" u="none" strike="noStrike" kern="1200" dirty="0">
                <a:solidFill>
                  <a:schemeClr val="tx1"/>
                </a:solidFill>
                <a:effectLst/>
                <a:latin typeface="+mn-lt"/>
                <a:ea typeface="+mn-ea"/>
                <a:cs typeface="+mn-cs"/>
              </a:rPr>
              <a:t>Momentan erhält das NCSC zahlreiche Meldungen zu einem angeblichen Gewinnspiel von Coop. Zum 50. Geburtstag erhalte man eine Geschenkkarte von 1000 CHF. Nach einigen Fragen soll man seine Mobiltelefonnummer angeben und schliesst so eine Abonnement für 10 CHF / Woche ab. Ignorieren Sie diese WhatsApp-Meldung und senden Sie diese nicht weiter. Sollten Sie die Nummer angegeben haben, melden Sie sich beim Telefonanbieter. </a:t>
            </a:r>
            <a:br>
              <a:rPr lang="de-CH" dirty="0"/>
            </a:br>
            <a:r>
              <a:rPr lang="de-CH" dirty="0"/>
              <a:t>24.09.2021 12:20</a:t>
            </a:r>
          </a:p>
          <a:p>
            <a:endParaRPr lang="de-CH" dirty="0"/>
          </a:p>
          <a:p>
            <a:r>
              <a:rPr lang="en-AU" dirty="0"/>
              <a:t>https://</a:t>
            </a:r>
            <a:r>
              <a:rPr lang="en-AU" dirty="0" err="1"/>
              <a:t>www.ncsc.admin.ch</a:t>
            </a:r>
            <a:r>
              <a:rPr lang="en-AU" dirty="0"/>
              <a:t>/</a:t>
            </a:r>
            <a:r>
              <a:rPr lang="en-AU" dirty="0" err="1"/>
              <a:t>ncsc</a:t>
            </a:r>
            <a:r>
              <a:rPr lang="en-AU" dirty="0"/>
              <a:t>/de/home/</a:t>
            </a:r>
            <a:r>
              <a:rPr lang="en-AU" dirty="0" err="1"/>
              <a:t>aktuell</a:t>
            </a:r>
            <a:r>
              <a:rPr lang="en-AU" dirty="0"/>
              <a:t>/</a:t>
            </a:r>
            <a:r>
              <a:rPr lang="en-AU" dirty="0" err="1"/>
              <a:t>aktuelle-vorfaelle.html</a:t>
            </a:r>
            <a:endParaRPr lang="en-AU" dirty="0"/>
          </a:p>
        </p:txBody>
      </p:sp>
      <p:sp>
        <p:nvSpPr>
          <p:cNvPr id="4" name="Foliennummernplatzhalter 3"/>
          <p:cNvSpPr>
            <a:spLocks noGrp="1"/>
          </p:cNvSpPr>
          <p:nvPr>
            <p:ph type="sldNum" sz="quarter" idx="5"/>
          </p:nvPr>
        </p:nvSpPr>
        <p:spPr/>
        <p:txBody>
          <a:bodyPr/>
          <a:lstStyle/>
          <a:p>
            <a:fld id="{1C9FAC6C-8BE2-C347-AC61-57F0A687A327}" type="slidenum">
              <a:rPr lang="en-AU" smtClean="0"/>
              <a:t>9</a:t>
            </a:fld>
            <a:endParaRPr lang="en-AU"/>
          </a:p>
        </p:txBody>
      </p:sp>
    </p:spTree>
    <p:extLst>
      <p:ext uri="{BB962C8B-B14F-4D97-AF65-F5344CB8AC3E}">
        <p14:creationId xmlns:p14="http://schemas.microsoft.com/office/powerpoint/2010/main" val="880810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DB58CC-F5CE-5A43-8381-1AA6C924973D}"/>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F6674A2-1118-F143-A349-4A3F81AF54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0961DBA-E7EF-DA4F-AC17-185230B2707B}"/>
              </a:ext>
            </a:extLst>
          </p:cNvPr>
          <p:cNvSpPr>
            <a:spLocks noGrp="1"/>
          </p:cNvSpPr>
          <p:nvPr>
            <p:ph type="dt" sz="half" idx="10"/>
          </p:nvPr>
        </p:nvSpPr>
        <p:spPr/>
        <p:txBody>
          <a:bodyPr/>
          <a:lstStyle/>
          <a:p>
            <a:fld id="{9C5B9FC0-A7A0-5E43-AEDE-45ADD593E40C}" type="datetimeFigureOut">
              <a:rPr lang="de-DE" smtClean="0"/>
              <a:t>06.01.2022</a:t>
            </a:fld>
            <a:endParaRPr lang="de-DE"/>
          </a:p>
        </p:txBody>
      </p:sp>
      <p:sp>
        <p:nvSpPr>
          <p:cNvPr id="5" name="Fußzeilenplatzhalter 4">
            <a:extLst>
              <a:ext uri="{FF2B5EF4-FFF2-40B4-BE49-F238E27FC236}">
                <a16:creationId xmlns:a16="http://schemas.microsoft.com/office/drawing/2014/main" id="{56E9A284-2019-9444-A271-74956A83C20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B751FC2-4FD6-1C46-9CE8-4876B383CB3D}"/>
              </a:ext>
            </a:extLst>
          </p:cNvPr>
          <p:cNvSpPr>
            <a:spLocks noGrp="1"/>
          </p:cNvSpPr>
          <p:nvPr>
            <p:ph type="sldNum" sz="quarter" idx="12"/>
          </p:nvPr>
        </p:nvSpPr>
        <p:spPr/>
        <p:txBody>
          <a:bodyPr/>
          <a:lstStyle/>
          <a:p>
            <a:fld id="{E709D792-CD56-DB40-B40C-78B7A6322873}" type="slidenum">
              <a:rPr lang="de-DE" smtClean="0"/>
              <a:t>‹Nr.›</a:t>
            </a:fld>
            <a:endParaRPr lang="de-DE"/>
          </a:p>
        </p:txBody>
      </p:sp>
    </p:spTree>
    <p:extLst>
      <p:ext uri="{BB962C8B-B14F-4D97-AF65-F5344CB8AC3E}">
        <p14:creationId xmlns:p14="http://schemas.microsoft.com/office/powerpoint/2010/main" val="1194560042"/>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65A0D4-7940-5B40-BA00-B99D72F286D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CAD2FECA-3351-FA4D-BCF2-02D259F9479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A5B1B44-0A7F-CC4E-8259-38AE63772FDE}"/>
              </a:ext>
            </a:extLst>
          </p:cNvPr>
          <p:cNvSpPr>
            <a:spLocks noGrp="1"/>
          </p:cNvSpPr>
          <p:nvPr>
            <p:ph type="dt" sz="half" idx="10"/>
          </p:nvPr>
        </p:nvSpPr>
        <p:spPr/>
        <p:txBody>
          <a:bodyPr/>
          <a:lstStyle/>
          <a:p>
            <a:fld id="{9C5B9FC0-A7A0-5E43-AEDE-45ADD593E40C}" type="datetimeFigureOut">
              <a:rPr lang="de-DE" smtClean="0"/>
              <a:t>06.01.2022</a:t>
            </a:fld>
            <a:endParaRPr lang="de-DE"/>
          </a:p>
        </p:txBody>
      </p:sp>
      <p:sp>
        <p:nvSpPr>
          <p:cNvPr id="5" name="Fußzeilenplatzhalter 4">
            <a:extLst>
              <a:ext uri="{FF2B5EF4-FFF2-40B4-BE49-F238E27FC236}">
                <a16:creationId xmlns:a16="http://schemas.microsoft.com/office/drawing/2014/main" id="{803A3410-F8DF-D74D-A41D-C3C8706548B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5E1292C-E8E6-E14D-8468-8942E4E0B474}"/>
              </a:ext>
            </a:extLst>
          </p:cNvPr>
          <p:cNvSpPr>
            <a:spLocks noGrp="1"/>
          </p:cNvSpPr>
          <p:nvPr>
            <p:ph type="sldNum" sz="quarter" idx="12"/>
          </p:nvPr>
        </p:nvSpPr>
        <p:spPr/>
        <p:txBody>
          <a:bodyPr/>
          <a:lstStyle/>
          <a:p>
            <a:fld id="{E709D792-CD56-DB40-B40C-78B7A6322873}" type="slidenum">
              <a:rPr lang="de-DE" smtClean="0"/>
              <a:t>‹Nr.›</a:t>
            </a:fld>
            <a:endParaRPr lang="de-DE"/>
          </a:p>
        </p:txBody>
      </p:sp>
    </p:spTree>
    <p:extLst>
      <p:ext uri="{BB962C8B-B14F-4D97-AF65-F5344CB8AC3E}">
        <p14:creationId xmlns:p14="http://schemas.microsoft.com/office/powerpoint/2010/main" val="3473201378"/>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FB8129D9-B455-714C-AF36-C9F4CAD56371}"/>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A2B3EADF-5AFC-B940-AF58-9814905C7D1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26FA690-816A-AB4B-81FD-EC7BD5F56161}"/>
              </a:ext>
            </a:extLst>
          </p:cNvPr>
          <p:cNvSpPr>
            <a:spLocks noGrp="1"/>
          </p:cNvSpPr>
          <p:nvPr>
            <p:ph type="dt" sz="half" idx="10"/>
          </p:nvPr>
        </p:nvSpPr>
        <p:spPr/>
        <p:txBody>
          <a:bodyPr/>
          <a:lstStyle/>
          <a:p>
            <a:fld id="{9C5B9FC0-A7A0-5E43-AEDE-45ADD593E40C}" type="datetimeFigureOut">
              <a:rPr lang="de-DE" smtClean="0"/>
              <a:t>06.01.2022</a:t>
            </a:fld>
            <a:endParaRPr lang="de-DE"/>
          </a:p>
        </p:txBody>
      </p:sp>
      <p:sp>
        <p:nvSpPr>
          <p:cNvPr id="5" name="Fußzeilenplatzhalter 4">
            <a:extLst>
              <a:ext uri="{FF2B5EF4-FFF2-40B4-BE49-F238E27FC236}">
                <a16:creationId xmlns:a16="http://schemas.microsoft.com/office/drawing/2014/main" id="{14AFBF79-1A79-434C-B7FE-DC711F23D25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285AB5E-3909-474E-A768-D91A3AAABDC8}"/>
              </a:ext>
            </a:extLst>
          </p:cNvPr>
          <p:cNvSpPr>
            <a:spLocks noGrp="1"/>
          </p:cNvSpPr>
          <p:nvPr>
            <p:ph type="sldNum" sz="quarter" idx="12"/>
          </p:nvPr>
        </p:nvSpPr>
        <p:spPr/>
        <p:txBody>
          <a:bodyPr/>
          <a:lstStyle/>
          <a:p>
            <a:fld id="{E709D792-CD56-DB40-B40C-78B7A6322873}" type="slidenum">
              <a:rPr lang="de-DE" smtClean="0"/>
              <a:t>‹Nr.›</a:t>
            </a:fld>
            <a:endParaRPr lang="de-DE"/>
          </a:p>
        </p:txBody>
      </p:sp>
    </p:spTree>
    <p:extLst>
      <p:ext uri="{BB962C8B-B14F-4D97-AF65-F5344CB8AC3E}">
        <p14:creationId xmlns:p14="http://schemas.microsoft.com/office/powerpoint/2010/main" val="2920030965"/>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EDF613-1EAF-D545-B110-8DA91E47A4D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015BC0A-3F0A-4C48-9488-2A19B3FDE2D9}"/>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1ED9BA0-B923-4D45-A645-0F088BD68A37}"/>
              </a:ext>
            </a:extLst>
          </p:cNvPr>
          <p:cNvSpPr>
            <a:spLocks noGrp="1"/>
          </p:cNvSpPr>
          <p:nvPr>
            <p:ph type="dt" sz="half" idx="10"/>
          </p:nvPr>
        </p:nvSpPr>
        <p:spPr/>
        <p:txBody>
          <a:bodyPr/>
          <a:lstStyle/>
          <a:p>
            <a:fld id="{9C5B9FC0-A7A0-5E43-AEDE-45ADD593E40C}" type="datetimeFigureOut">
              <a:rPr lang="de-DE" smtClean="0"/>
              <a:t>06.01.2022</a:t>
            </a:fld>
            <a:endParaRPr lang="de-DE"/>
          </a:p>
        </p:txBody>
      </p:sp>
      <p:sp>
        <p:nvSpPr>
          <p:cNvPr id="5" name="Fußzeilenplatzhalter 4">
            <a:extLst>
              <a:ext uri="{FF2B5EF4-FFF2-40B4-BE49-F238E27FC236}">
                <a16:creationId xmlns:a16="http://schemas.microsoft.com/office/drawing/2014/main" id="{9A603CC5-EFB9-A74D-B506-CDFFE4A9C3A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2149086-817F-4949-B22F-1792466342B6}"/>
              </a:ext>
            </a:extLst>
          </p:cNvPr>
          <p:cNvSpPr>
            <a:spLocks noGrp="1"/>
          </p:cNvSpPr>
          <p:nvPr>
            <p:ph type="sldNum" sz="quarter" idx="12"/>
          </p:nvPr>
        </p:nvSpPr>
        <p:spPr/>
        <p:txBody>
          <a:bodyPr/>
          <a:lstStyle/>
          <a:p>
            <a:fld id="{E709D792-CD56-DB40-B40C-78B7A6322873}" type="slidenum">
              <a:rPr lang="de-DE" smtClean="0"/>
              <a:t>‹Nr.›</a:t>
            </a:fld>
            <a:endParaRPr lang="de-DE"/>
          </a:p>
        </p:txBody>
      </p:sp>
    </p:spTree>
    <p:extLst>
      <p:ext uri="{BB962C8B-B14F-4D97-AF65-F5344CB8AC3E}">
        <p14:creationId xmlns:p14="http://schemas.microsoft.com/office/powerpoint/2010/main" val="4195470300"/>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643472-A3D1-9B4D-8BDD-41B089AC08E6}"/>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4B0DC5A8-CF5A-624F-B125-510E78AF63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128CFE4C-9EDC-584E-8712-AC28F0B3E6A2}"/>
              </a:ext>
            </a:extLst>
          </p:cNvPr>
          <p:cNvSpPr>
            <a:spLocks noGrp="1"/>
          </p:cNvSpPr>
          <p:nvPr>
            <p:ph type="dt" sz="half" idx="10"/>
          </p:nvPr>
        </p:nvSpPr>
        <p:spPr/>
        <p:txBody>
          <a:bodyPr/>
          <a:lstStyle/>
          <a:p>
            <a:fld id="{9C5B9FC0-A7A0-5E43-AEDE-45ADD593E40C}" type="datetimeFigureOut">
              <a:rPr lang="de-DE" smtClean="0"/>
              <a:t>06.01.2022</a:t>
            </a:fld>
            <a:endParaRPr lang="de-DE"/>
          </a:p>
        </p:txBody>
      </p:sp>
      <p:sp>
        <p:nvSpPr>
          <p:cNvPr id="5" name="Fußzeilenplatzhalter 4">
            <a:extLst>
              <a:ext uri="{FF2B5EF4-FFF2-40B4-BE49-F238E27FC236}">
                <a16:creationId xmlns:a16="http://schemas.microsoft.com/office/drawing/2014/main" id="{9E9BD8C8-E019-DE4F-97DD-3A4C69D3E27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751E502-7F0B-E14A-8E77-3E0800E99BC2}"/>
              </a:ext>
            </a:extLst>
          </p:cNvPr>
          <p:cNvSpPr>
            <a:spLocks noGrp="1"/>
          </p:cNvSpPr>
          <p:nvPr>
            <p:ph type="sldNum" sz="quarter" idx="12"/>
          </p:nvPr>
        </p:nvSpPr>
        <p:spPr/>
        <p:txBody>
          <a:bodyPr/>
          <a:lstStyle/>
          <a:p>
            <a:fld id="{E709D792-CD56-DB40-B40C-78B7A6322873}" type="slidenum">
              <a:rPr lang="de-DE" smtClean="0"/>
              <a:t>‹Nr.›</a:t>
            </a:fld>
            <a:endParaRPr lang="de-DE"/>
          </a:p>
        </p:txBody>
      </p:sp>
    </p:spTree>
    <p:extLst>
      <p:ext uri="{BB962C8B-B14F-4D97-AF65-F5344CB8AC3E}">
        <p14:creationId xmlns:p14="http://schemas.microsoft.com/office/powerpoint/2010/main" val="2432986268"/>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E30483-9572-F646-B867-F5A5ABB611F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7D596E5-633F-A44C-A4E1-ACF1B43D63A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CB537884-B1BF-2542-9885-038BF9B245F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A535C96-CACE-F84F-B7FA-CE4F6FA01874}"/>
              </a:ext>
            </a:extLst>
          </p:cNvPr>
          <p:cNvSpPr>
            <a:spLocks noGrp="1"/>
          </p:cNvSpPr>
          <p:nvPr>
            <p:ph type="dt" sz="half" idx="10"/>
          </p:nvPr>
        </p:nvSpPr>
        <p:spPr/>
        <p:txBody>
          <a:bodyPr/>
          <a:lstStyle/>
          <a:p>
            <a:fld id="{9C5B9FC0-A7A0-5E43-AEDE-45ADD593E40C}" type="datetimeFigureOut">
              <a:rPr lang="de-DE" smtClean="0"/>
              <a:t>06.01.2022</a:t>
            </a:fld>
            <a:endParaRPr lang="de-DE"/>
          </a:p>
        </p:txBody>
      </p:sp>
      <p:sp>
        <p:nvSpPr>
          <p:cNvPr id="6" name="Fußzeilenplatzhalter 5">
            <a:extLst>
              <a:ext uri="{FF2B5EF4-FFF2-40B4-BE49-F238E27FC236}">
                <a16:creationId xmlns:a16="http://schemas.microsoft.com/office/drawing/2014/main" id="{8069B2E1-ED74-DA4E-992B-16363DF059D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34A33E3-B73B-FF44-9085-F335D0E13660}"/>
              </a:ext>
            </a:extLst>
          </p:cNvPr>
          <p:cNvSpPr>
            <a:spLocks noGrp="1"/>
          </p:cNvSpPr>
          <p:nvPr>
            <p:ph type="sldNum" sz="quarter" idx="12"/>
          </p:nvPr>
        </p:nvSpPr>
        <p:spPr/>
        <p:txBody>
          <a:bodyPr/>
          <a:lstStyle/>
          <a:p>
            <a:fld id="{E709D792-CD56-DB40-B40C-78B7A6322873}" type="slidenum">
              <a:rPr lang="de-DE" smtClean="0"/>
              <a:t>‹Nr.›</a:t>
            </a:fld>
            <a:endParaRPr lang="de-DE"/>
          </a:p>
        </p:txBody>
      </p:sp>
    </p:spTree>
    <p:extLst>
      <p:ext uri="{BB962C8B-B14F-4D97-AF65-F5344CB8AC3E}">
        <p14:creationId xmlns:p14="http://schemas.microsoft.com/office/powerpoint/2010/main" val="2984890313"/>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3849AD-4178-2F41-8707-61E62755172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506E0CBC-7127-2F41-9BC1-ED2E2218A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D42A591E-31E1-804D-AB9E-61B3B56B9B30}"/>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F420EEC4-F57E-4C4E-BFEE-CCA2B76309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4CE43FC-E260-BD46-B612-0CB396A82B7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D4186961-AA75-B142-8FD3-B70E4D45DEA0}"/>
              </a:ext>
            </a:extLst>
          </p:cNvPr>
          <p:cNvSpPr>
            <a:spLocks noGrp="1"/>
          </p:cNvSpPr>
          <p:nvPr>
            <p:ph type="dt" sz="half" idx="10"/>
          </p:nvPr>
        </p:nvSpPr>
        <p:spPr/>
        <p:txBody>
          <a:bodyPr/>
          <a:lstStyle/>
          <a:p>
            <a:fld id="{9C5B9FC0-A7A0-5E43-AEDE-45ADD593E40C}" type="datetimeFigureOut">
              <a:rPr lang="de-DE" smtClean="0"/>
              <a:t>06.01.2022</a:t>
            </a:fld>
            <a:endParaRPr lang="de-DE"/>
          </a:p>
        </p:txBody>
      </p:sp>
      <p:sp>
        <p:nvSpPr>
          <p:cNvPr id="8" name="Fußzeilenplatzhalter 7">
            <a:extLst>
              <a:ext uri="{FF2B5EF4-FFF2-40B4-BE49-F238E27FC236}">
                <a16:creationId xmlns:a16="http://schemas.microsoft.com/office/drawing/2014/main" id="{76A25A29-5117-1C4D-BC07-4F381975D143}"/>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FD7F09B8-680F-6D4E-9BCD-AC4E7B69D1EA}"/>
              </a:ext>
            </a:extLst>
          </p:cNvPr>
          <p:cNvSpPr>
            <a:spLocks noGrp="1"/>
          </p:cNvSpPr>
          <p:nvPr>
            <p:ph type="sldNum" sz="quarter" idx="12"/>
          </p:nvPr>
        </p:nvSpPr>
        <p:spPr/>
        <p:txBody>
          <a:bodyPr/>
          <a:lstStyle/>
          <a:p>
            <a:fld id="{E709D792-CD56-DB40-B40C-78B7A6322873}" type="slidenum">
              <a:rPr lang="de-DE" smtClean="0"/>
              <a:t>‹Nr.›</a:t>
            </a:fld>
            <a:endParaRPr lang="de-DE"/>
          </a:p>
        </p:txBody>
      </p:sp>
    </p:spTree>
    <p:extLst>
      <p:ext uri="{BB962C8B-B14F-4D97-AF65-F5344CB8AC3E}">
        <p14:creationId xmlns:p14="http://schemas.microsoft.com/office/powerpoint/2010/main" val="958437265"/>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BDA8D5-C2B5-204C-AC43-41F3F50855B9}"/>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14E8D41-24E3-1643-918C-9C4227EC0808}"/>
              </a:ext>
            </a:extLst>
          </p:cNvPr>
          <p:cNvSpPr>
            <a:spLocks noGrp="1"/>
          </p:cNvSpPr>
          <p:nvPr>
            <p:ph type="dt" sz="half" idx="10"/>
          </p:nvPr>
        </p:nvSpPr>
        <p:spPr/>
        <p:txBody>
          <a:bodyPr/>
          <a:lstStyle/>
          <a:p>
            <a:fld id="{9C5B9FC0-A7A0-5E43-AEDE-45ADD593E40C}" type="datetimeFigureOut">
              <a:rPr lang="de-DE" smtClean="0"/>
              <a:t>06.01.2022</a:t>
            </a:fld>
            <a:endParaRPr lang="de-DE"/>
          </a:p>
        </p:txBody>
      </p:sp>
      <p:sp>
        <p:nvSpPr>
          <p:cNvPr id="4" name="Fußzeilenplatzhalter 3">
            <a:extLst>
              <a:ext uri="{FF2B5EF4-FFF2-40B4-BE49-F238E27FC236}">
                <a16:creationId xmlns:a16="http://schemas.microsoft.com/office/drawing/2014/main" id="{CA006398-F9E1-C340-9B51-5EBDF93CFFA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007F7DC9-0D4E-F748-93C2-232FB7C28374}"/>
              </a:ext>
            </a:extLst>
          </p:cNvPr>
          <p:cNvSpPr>
            <a:spLocks noGrp="1"/>
          </p:cNvSpPr>
          <p:nvPr>
            <p:ph type="sldNum" sz="quarter" idx="12"/>
          </p:nvPr>
        </p:nvSpPr>
        <p:spPr/>
        <p:txBody>
          <a:bodyPr/>
          <a:lstStyle/>
          <a:p>
            <a:fld id="{E709D792-CD56-DB40-B40C-78B7A6322873}" type="slidenum">
              <a:rPr lang="de-DE" smtClean="0"/>
              <a:t>‹Nr.›</a:t>
            </a:fld>
            <a:endParaRPr lang="de-DE"/>
          </a:p>
        </p:txBody>
      </p:sp>
    </p:spTree>
    <p:extLst>
      <p:ext uri="{BB962C8B-B14F-4D97-AF65-F5344CB8AC3E}">
        <p14:creationId xmlns:p14="http://schemas.microsoft.com/office/powerpoint/2010/main" val="2793690670"/>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E5B565F-9518-4647-AF4D-5F8E5CD0BF60}"/>
              </a:ext>
            </a:extLst>
          </p:cNvPr>
          <p:cNvSpPr>
            <a:spLocks noGrp="1"/>
          </p:cNvSpPr>
          <p:nvPr>
            <p:ph type="dt" sz="half" idx="10"/>
          </p:nvPr>
        </p:nvSpPr>
        <p:spPr/>
        <p:txBody>
          <a:bodyPr/>
          <a:lstStyle/>
          <a:p>
            <a:fld id="{9C5B9FC0-A7A0-5E43-AEDE-45ADD593E40C}" type="datetimeFigureOut">
              <a:rPr lang="de-DE" smtClean="0"/>
              <a:t>06.01.2022</a:t>
            </a:fld>
            <a:endParaRPr lang="de-DE"/>
          </a:p>
        </p:txBody>
      </p:sp>
      <p:sp>
        <p:nvSpPr>
          <p:cNvPr id="3" name="Fußzeilenplatzhalter 2">
            <a:extLst>
              <a:ext uri="{FF2B5EF4-FFF2-40B4-BE49-F238E27FC236}">
                <a16:creationId xmlns:a16="http://schemas.microsoft.com/office/drawing/2014/main" id="{D7081F6D-87F1-C54B-B8E3-9B0911D5C8DC}"/>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667DA362-7712-9448-828C-188590F777A6}"/>
              </a:ext>
            </a:extLst>
          </p:cNvPr>
          <p:cNvSpPr>
            <a:spLocks noGrp="1"/>
          </p:cNvSpPr>
          <p:nvPr>
            <p:ph type="sldNum" sz="quarter" idx="12"/>
          </p:nvPr>
        </p:nvSpPr>
        <p:spPr/>
        <p:txBody>
          <a:bodyPr/>
          <a:lstStyle/>
          <a:p>
            <a:fld id="{E709D792-CD56-DB40-B40C-78B7A6322873}" type="slidenum">
              <a:rPr lang="de-DE" smtClean="0"/>
              <a:t>‹Nr.›</a:t>
            </a:fld>
            <a:endParaRPr lang="de-DE"/>
          </a:p>
        </p:txBody>
      </p:sp>
    </p:spTree>
    <p:extLst>
      <p:ext uri="{BB962C8B-B14F-4D97-AF65-F5344CB8AC3E}">
        <p14:creationId xmlns:p14="http://schemas.microsoft.com/office/powerpoint/2010/main" val="1748379384"/>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075ED9-3E67-D343-B7F9-FDC09E07B4B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7B963943-22E0-584E-A00F-E57E498616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6E9B0679-0F3A-DF45-9F13-DD428E3B9E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AA378F6-6262-0046-8CDB-979CD23130FC}"/>
              </a:ext>
            </a:extLst>
          </p:cNvPr>
          <p:cNvSpPr>
            <a:spLocks noGrp="1"/>
          </p:cNvSpPr>
          <p:nvPr>
            <p:ph type="dt" sz="half" idx="10"/>
          </p:nvPr>
        </p:nvSpPr>
        <p:spPr/>
        <p:txBody>
          <a:bodyPr/>
          <a:lstStyle/>
          <a:p>
            <a:fld id="{9C5B9FC0-A7A0-5E43-AEDE-45ADD593E40C}" type="datetimeFigureOut">
              <a:rPr lang="de-DE" smtClean="0"/>
              <a:t>06.01.2022</a:t>
            </a:fld>
            <a:endParaRPr lang="de-DE"/>
          </a:p>
        </p:txBody>
      </p:sp>
      <p:sp>
        <p:nvSpPr>
          <p:cNvPr id="6" name="Fußzeilenplatzhalter 5">
            <a:extLst>
              <a:ext uri="{FF2B5EF4-FFF2-40B4-BE49-F238E27FC236}">
                <a16:creationId xmlns:a16="http://schemas.microsoft.com/office/drawing/2014/main" id="{76253DAB-9748-8F4F-A7A2-CA0C1459E7A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5F5B004-D1A9-BA43-B6A8-C75ED24C3C5A}"/>
              </a:ext>
            </a:extLst>
          </p:cNvPr>
          <p:cNvSpPr>
            <a:spLocks noGrp="1"/>
          </p:cNvSpPr>
          <p:nvPr>
            <p:ph type="sldNum" sz="quarter" idx="12"/>
          </p:nvPr>
        </p:nvSpPr>
        <p:spPr/>
        <p:txBody>
          <a:bodyPr/>
          <a:lstStyle/>
          <a:p>
            <a:fld id="{E709D792-CD56-DB40-B40C-78B7A6322873}" type="slidenum">
              <a:rPr lang="de-DE" smtClean="0"/>
              <a:t>‹Nr.›</a:t>
            </a:fld>
            <a:endParaRPr lang="de-DE"/>
          </a:p>
        </p:txBody>
      </p:sp>
    </p:spTree>
    <p:extLst>
      <p:ext uri="{BB962C8B-B14F-4D97-AF65-F5344CB8AC3E}">
        <p14:creationId xmlns:p14="http://schemas.microsoft.com/office/powerpoint/2010/main" val="1301382698"/>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2E260B-E83D-6E45-9FD9-2C9A2F80942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836729EC-A682-D54D-B04A-0EDB855CDA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E7EA87DC-E723-904B-890D-2FFBA66A88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BAE1CF3-77E4-9E4F-A567-49C398486E31}"/>
              </a:ext>
            </a:extLst>
          </p:cNvPr>
          <p:cNvSpPr>
            <a:spLocks noGrp="1"/>
          </p:cNvSpPr>
          <p:nvPr>
            <p:ph type="dt" sz="half" idx="10"/>
          </p:nvPr>
        </p:nvSpPr>
        <p:spPr/>
        <p:txBody>
          <a:bodyPr/>
          <a:lstStyle/>
          <a:p>
            <a:fld id="{9C5B9FC0-A7A0-5E43-AEDE-45ADD593E40C}" type="datetimeFigureOut">
              <a:rPr lang="de-DE" smtClean="0"/>
              <a:t>06.01.2022</a:t>
            </a:fld>
            <a:endParaRPr lang="de-DE"/>
          </a:p>
        </p:txBody>
      </p:sp>
      <p:sp>
        <p:nvSpPr>
          <p:cNvPr id="6" name="Fußzeilenplatzhalter 5">
            <a:extLst>
              <a:ext uri="{FF2B5EF4-FFF2-40B4-BE49-F238E27FC236}">
                <a16:creationId xmlns:a16="http://schemas.microsoft.com/office/drawing/2014/main" id="{63BDCFE4-B49B-0240-BBE1-A2E06BE93FB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C92DA9A-8A02-4B4C-A2CC-25F0E076B0D9}"/>
              </a:ext>
            </a:extLst>
          </p:cNvPr>
          <p:cNvSpPr>
            <a:spLocks noGrp="1"/>
          </p:cNvSpPr>
          <p:nvPr>
            <p:ph type="sldNum" sz="quarter" idx="12"/>
          </p:nvPr>
        </p:nvSpPr>
        <p:spPr/>
        <p:txBody>
          <a:bodyPr/>
          <a:lstStyle/>
          <a:p>
            <a:fld id="{E709D792-CD56-DB40-B40C-78B7A6322873}" type="slidenum">
              <a:rPr lang="de-DE" smtClean="0"/>
              <a:t>‹Nr.›</a:t>
            </a:fld>
            <a:endParaRPr lang="de-DE"/>
          </a:p>
        </p:txBody>
      </p:sp>
    </p:spTree>
    <p:extLst>
      <p:ext uri="{BB962C8B-B14F-4D97-AF65-F5344CB8AC3E}">
        <p14:creationId xmlns:p14="http://schemas.microsoft.com/office/powerpoint/2010/main" val="3163276921"/>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DE0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51E81DD-14F9-7F4D-B0CE-00E2C70C56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8F0541C0-8795-0744-A85D-21B562697A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A060E356-B581-8245-AF6D-83C7638F32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5B9FC0-A7A0-5E43-AEDE-45ADD593E40C}" type="datetimeFigureOut">
              <a:rPr lang="de-DE" smtClean="0"/>
              <a:t>06.01.2022</a:t>
            </a:fld>
            <a:endParaRPr lang="de-DE"/>
          </a:p>
        </p:txBody>
      </p:sp>
      <p:sp>
        <p:nvSpPr>
          <p:cNvPr id="5" name="Fußzeilenplatzhalter 4">
            <a:extLst>
              <a:ext uri="{FF2B5EF4-FFF2-40B4-BE49-F238E27FC236}">
                <a16:creationId xmlns:a16="http://schemas.microsoft.com/office/drawing/2014/main" id="{5DD8F889-D42C-5245-8C20-F9C0E8728B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40865142-2297-BB48-8B0C-F20711A1F0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9D792-CD56-DB40-B40C-78B7A6322873}" type="slidenum">
              <a:rPr lang="de-DE" smtClean="0"/>
              <a:t>‹Nr.›</a:t>
            </a:fld>
            <a:endParaRPr lang="de-DE"/>
          </a:p>
        </p:txBody>
      </p:sp>
    </p:spTree>
    <p:extLst>
      <p:ext uri="{BB962C8B-B14F-4D97-AF65-F5344CB8AC3E}">
        <p14:creationId xmlns:p14="http://schemas.microsoft.com/office/powerpoint/2010/main" val="1908827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Patua One"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anose="02000505000000020004"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anose="02000505000000020004"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anose="02000505000000020004"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anose="02000505000000020004"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anose="02000505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646CABA6-58AB-3143-B739-46AD7A21AC49}"/>
              </a:ext>
            </a:extLst>
          </p:cNvPr>
          <p:cNvPicPr>
            <a:picLocks noChangeAspect="1"/>
          </p:cNvPicPr>
          <p:nvPr/>
        </p:nvPicPr>
        <p:blipFill>
          <a:blip r:embed="rId3"/>
          <a:stretch>
            <a:fillRect/>
          </a:stretch>
        </p:blipFill>
        <p:spPr>
          <a:xfrm>
            <a:off x="4275182" y="831954"/>
            <a:ext cx="3641636" cy="5194092"/>
          </a:xfrm>
          <a:prstGeom prst="rect">
            <a:avLst/>
          </a:prstGeom>
        </p:spPr>
      </p:pic>
    </p:spTree>
    <p:extLst>
      <p:ext uri="{BB962C8B-B14F-4D97-AF65-F5344CB8AC3E}">
        <p14:creationId xmlns:p14="http://schemas.microsoft.com/office/powerpoint/2010/main" val="845030629"/>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a16="http://schemas.microsoft.com/office/drawing/2014/main" id="{B9DA45C6-E076-472B-AC00-D7003AB92311}"/>
              </a:ext>
            </a:extLst>
          </p:cNvPr>
          <p:cNvPicPr>
            <a:picLocks noChangeAspect="1"/>
          </p:cNvPicPr>
          <p:nvPr/>
        </p:nvPicPr>
        <p:blipFill>
          <a:blip r:embed="rId3"/>
          <a:stretch>
            <a:fillRect/>
          </a:stretch>
        </p:blipFill>
        <p:spPr>
          <a:xfrm>
            <a:off x="1065600" y="599400"/>
            <a:ext cx="10060800" cy="5659200"/>
          </a:xfrm>
          <a:prstGeom prst="rect">
            <a:avLst/>
          </a:prstGeom>
        </p:spPr>
      </p:pic>
    </p:spTree>
    <p:extLst>
      <p:ext uri="{BB962C8B-B14F-4D97-AF65-F5344CB8AC3E}">
        <p14:creationId xmlns:p14="http://schemas.microsoft.com/office/powerpoint/2010/main" val="53647589"/>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A9829D7-E0CD-4D74-9903-B486F964B5DC}"/>
              </a:ext>
            </a:extLst>
          </p:cNvPr>
          <p:cNvPicPr>
            <a:picLocks noChangeAspect="1"/>
          </p:cNvPicPr>
          <p:nvPr/>
        </p:nvPicPr>
        <p:blipFill>
          <a:blip r:embed="rId3"/>
          <a:stretch>
            <a:fillRect/>
          </a:stretch>
        </p:blipFill>
        <p:spPr>
          <a:xfrm>
            <a:off x="4365998" y="0"/>
            <a:ext cx="3460004" cy="6858000"/>
          </a:xfrm>
          <a:prstGeom prst="rect">
            <a:avLst/>
          </a:prstGeom>
        </p:spPr>
      </p:pic>
    </p:spTree>
    <p:extLst>
      <p:ext uri="{BB962C8B-B14F-4D97-AF65-F5344CB8AC3E}">
        <p14:creationId xmlns:p14="http://schemas.microsoft.com/office/powerpoint/2010/main" val="2672048099"/>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C1CD169-328F-489C-8520-91B0930204B3}"/>
              </a:ext>
            </a:extLst>
          </p:cNvPr>
          <p:cNvPicPr>
            <a:picLocks noChangeAspect="1"/>
          </p:cNvPicPr>
          <p:nvPr/>
        </p:nvPicPr>
        <p:blipFill>
          <a:blip r:embed="rId3"/>
          <a:stretch>
            <a:fillRect/>
          </a:stretch>
        </p:blipFill>
        <p:spPr>
          <a:xfrm>
            <a:off x="4274343" y="0"/>
            <a:ext cx="3643313" cy="6858000"/>
          </a:xfrm>
          <a:prstGeom prst="rect">
            <a:avLst/>
          </a:prstGeom>
        </p:spPr>
      </p:pic>
    </p:spTree>
    <p:extLst>
      <p:ext uri="{BB962C8B-B14F-4D97-AF65-F5344CB8AC3E}">
        <p14:creationId xmlns:p14="http://schemas.microsoft.com/office/powerpoint/2010/main" val="141272467"/>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este Treiber-Update-Software für Windows 10 (Rezensionen 2021) - DE Atsit">
            <a:extLst>
              <a:ext uri="{FF2B5EF4-FFF2-40B4-BE49-F238E27FC236}">
                <a16:creationId xmlns:a16="http://schemas.microsoft.com/office/drawing/2014/main" id="{41E2F5E0-E9DF-4243-9D63-A7A5ADB5B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800" y="1087114"/>
            <a:ext cx="8888400" cy="468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2944"/>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ntivirus-Kundenbarometer 2020: Langzeit-Erfahrungen zusammengefasst - PC  Magazin">
            <a:extLst>
              <a:ext uri="{FF2B5EF4-FFF2-40B4-BE49-F238E27FC236}">
                <a16:creationId xmlns:a16="http://schemas.microsoft.com/office/drawing/2014/main" id="{C4BA94F8-C6AE-B345-AFDD-4C413EEBB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800" y="762480"/>
            <a:ext cx="8888400" cy="533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108075"/>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23456“ und „password“ beliebteste Passwörter im World Wide Web -  ingenieur.de">
            <a:extLst>
              <a:ext uri="{FF2B5EF4-FFF2-40B4-BE49-F238E27FC236}">
                <a16:creationId xmlns:a16="http://schemas.microsoft.com/office/drawing/2014/main" id="{D6BCD79E-AD3B-1042-8EA9-29D5B3289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800" y="1206900"/>
            <a:ext cx="8888400" cy="444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051051"/>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9A2B208-0CF1-4CC0-BA3C-B463C1942503}"/>
              </a:ext>
            </a:extLst>
          </p:cNvPr>
          <p:cNvPicPr>
            <a:picLocks noChangeAspect="1"/>
          </p:cNvPicPr>
          <p:nvPr/>
        </p:nvPicPr>
        <p:blipFill>
          <a:blip r:embed="rId3"/>
          <a:stretch>
            <a:fillRect/>
          </a:stretch>
        </p:blipFill>
        <p:spPr>
          <a:xfrm>
            <a:off x="1651800" y="466200"/>
            <a:ext cx="8888400" cy="5925600"/>
          </a:xfrm>
          <a:prstGeom prst="rect">
            <a:avLst/>
          </a:prstGeom>
        </p:spPr>
      </p:pic>
    </p:spTree>
    <p:extLst>
      <p:ext uri="{BB962C8B-B14F-4D97-AF65-F5344CB8AC3E}">
        <p14:creationId xmlns:p14="http://schemas.microsoft.com/office/powerpoint/2010/main" val="1608842490"/>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DE01"/>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99B579E-7BBE-1344-AA67-B72F5DFE75C2}"/>
              </a:ext>
            </a:extLst>
          </p:cNvPr>
          <p:cNvPicPr>
            <a:picLocks noChangeAspect="1"/>
          </p:cNvPicPr>
          <p:nvPr/>
        </p:nvPicPr>
        <p:blipFill>
          <a:blip r:embed="rId3"/>
          <a:stretch>
            <a:fillRect/>
          </a:stretch>
        </p:blipFill>
        <p:spPr>
          <a:xfrm>
            <a:off x="-1" y="316992"/>
            <a:ext cx="12192001" cy="6858000"/>
          </a:xfrm>
          <a:prstGeom prst="rect">
            <a:avLst/>
          </a:prstGeom>
          <a:ln>
            <a:noFill/>
          </a:ln>
        </p:spPr>
      </p:pic>
    </p:spTree>
    <p:extLst>
      <p:ext uri="{BB962C8B-B14F-4D97-AF65-F5344CB8AC3E}">
        <p14:creationId xmlns:p14="http://schemas.microsoft.com/office/powerpoint/2010/main" val="760364571"/>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CC21052-768E-FF47-94BD-E7ADAB8C33C0}"/>
              </a:ext>
            </a:extLst>
          </p:cNvPr>
          <p:cNvSpPr/>
          <p:nvPr/>
        </p:nvSpPr>
        <p:spPr>
          <a:xfrm>
            <a:off x="3176451" y="2746022"/>
            <a:ext cx="1365956" cy="136595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Oval 4">
            <a:extLst>
              <a:ext uri="{FF2B5EF4-FFF2-40B4-BE49-F238E27FC236}">
                <a16:creationId xmlns:a16="http://schemas.microsoft.com/office/drawing/2014/main" id="{B091904C-8709-E74D-A396-D6B28F8BCAD8}"/>
              </a:ext>
            </a:extLst>
          </p:cNvPr>
          <p:cNvSpPr/>
          <p:nvPr/>
        </p:nvSpPr>
        <p:spPr>
          <a:xfrm>
            <a:off x="7649591" y="2746022"/>
            <a:ext cx="1365956" cy="136595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reihandform 10">
            <a:extLst>
              <a:ext uri="{FF2B5EF4-FFF2-40B4-BE49-F238E27FC236}">
                <a16:creationId xmlns:a16="http://schemas.microsoft.com/office/drawing/2014/main" id="{95F7E79A-3A06-6940-99B0-E45C020698BC}"/>
              </a:ext>
            </a:extLst>
          </p:cNvPr>
          <p:cNvSpPr/>
          <p:nvPr/>
        </p:nvSpPr>
        <p:spPr>
          <a:xfrm rot="10800000">
            <a:off x="5828972" y="1748901"/>
            <a:ext cx="534055" cy="320400"/>
          </a:xfrm>
          <a:custGeom>
            <a:avLst/>
            <a:gdLst>
              <a:gd name="connsiteX0" fmla="*/ 40465 w 3818299"/>
              <a:gd name="connsiteY0" fmla="*/ 1935333 h 2182281"/>
              <a:gd name="connsiteX1" fmla="*/ 1913653 w 3818299"/>
              <a:gd name="connsiteY1" fmla="*/ 1 h 2182281"/>
              <a:gd name="connsiteX2" fmla="*/ 3777964 w 3818299"/>
              <a:gd name="connsiteY2" fmla="*/ 1944210 h 2182281"/>
              <a:gd name="connsiteX3" fmla="*/ 40465 w 3818299"/>
              <a:gd name="connsiteY3" fmla="*/ 1935333 h 2182281"/>
            </a:gdLst>
            <a:ahLst/>
            <a:cxnLst>
              <a:cxn ang="0">
                <a:pos x="connsiteX0" y="connsiteY0"/>
              </a:cxn>
              <a:cxn ang="0">
                <a:pos x="connsiteX1" y="connsiteY1"/>
              </a:cxn>
              <a:cxn ang="0">
                <a:pos x="connsiteX2" y="connsiteY2"/>
              </a:cxn>
              <a:cxn ang="0">
                <a:pos x="connsiteX3" y="connsiteY3"/>
              </a:cxn>
            </a:cxnLst>
            <a:rect l="l" t="t" r="r" b="b"/>
            <a:pathLst>
              <a:path w="3818299" h="2182281">
                <a:moveTo>
                  <a:pt x="40465" y="1935333"/>
                </a:moveTo>
                <a:cubicBezTo>
                  <a:pt x="-270254" y="1611298"/>
                  <a:pt x="1290737" y="-1478"/>
                  <a:pt x="1913653" y="1"/>
                </a:cubicBezTo>
                <a:cubicBezTo>
                  <a:pt x="2536569" y="1480"/>
                  <a:pt x="4087203" y="1621655"/>
                  <a:pt x="3777964" y="1944210"/>
                </a:cubicBezTo>
                <a:cubicBezTo>
                  <a:pt x="3468725" y="2266765"/>
                  <a:pt x="351184" y="2259368"/>
                  <a:pt x="40465" y="193533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91611382"/>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CC21052-768E-FF47-94BD-E7ADAB8C33C0}"/>
              </a:ext>
            </a:extLst>
          </p:cNvPr>
          <p:cNvSpPr/>
          <p:nvPr/>
        </p:nvSpPr>
        <p:spPr>
          <a:xfrm>
            <a:off x="3176451" y="2746022"/>
            <a:ext cx="1365956" cy="136595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Oval 4">
            <a:extLst>
              <a:ext uri="{FF2B5EF4-FFF2-40B4-BE49-F238E27FC236}">
                <a16:creationId xmlns:a16="http://schemas.microsoft.com/office/drawing/2014/main" id="{B091904C-8709-E74D-A396-D6B28F8BCAD8}"/>
              </a:ext>
            </a:extLst>
          </p:cNvPr>
          <p:cNvSpPr/>
          <p:nvPr/>
        </p:nvSpPr>
        <p:spPr>
          <a:xfrm>
            <a:off x="7649591" y="2746022"/>
            <a:ext cx="1365956" cy="136595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reihandform 10">
            <a:extLst>
              <a:ext uri="{FF2B5EF4-FFF2-40B4-BE49-F238E27FC236}">
                <a16:creationId xmlns:a16="http://schemas.microsoft.com/office/drawing/2014/main" id="{95F7E79A-3A06-6940-99B0-E45C020698BC}"/>
              </a:ext>
            </a:extLst>
          </p:cNvPr>
          <p:cNvSpPr/>
          <p:nvPr/>
        </p:nvSpPr>
        <p:spPr>
          <a:xfrm rot="10800000">
            <a:off x="5828972" y="1748901"/>
            <a:ext cx="534055" cy="320400"/>
          </a:xfrm>
          <a:custGeom>
            <a:avLst/>
            <a:gdLst>
              <a:gd name="connsiteX0" fmla="*/ 40465 w 3818299"/>
              <a:gd name="connsiteY0" fmla="*/ 1935333 h 2182281"/>
              <a:gd name="connsiteX1" fmla="*/ 1913653 w 3818299"/>
              <a:gd name="connsiteY1" fmla="*/ 1 h 2182281"/>
              <a:gd name="connsiteX2" fmla="*/ 3777964 w 3818299"/>
              <a:gd name="connsiteY2" fmla="*/ 1944210 h 2182281"/>
              <a:gd name="connsiteX3" fmla="*/ 40465 w 3818299"/>
              <a:gd name="connsiteY3" fmla="*/ 1935333 h 2182281"/>
            </a:gdLst>
            <a:ahLst/>
            <a:cxnLst>
              <a:cxn ang="0">
                <a:pos x="connsiteX0" y="connsiteY0"/>
              </a:cxn>
              <a:cxn ang="0">
                <a:pos x="connsiteX1" y="connsiteY1"/>
              </a:cxn>
              <a:cxn ang="0">
                <a:pos x="connsiteX2" y="connsiteY2"/>
              </a:cxn>
              <a:cxn ang="0">
                <a:pos x="connsiteX3" y="connsiteY3"/>
              </a:cxn>
            </a:cxnLst>
            <a:rect l="l" t="t" r="r" b="b"/>
            <a:pathLst>
              <a:path w="3818299" h="2182281">
                <a:moveTo>
                  <a:pt x="40465" y="1935333"/>
                </a:moveTo>
                <a:cubicBezTo>
                  <a:pt x="-270254" y="1611298"/>
                  <a:pt x="1290737" y="-1478"/>
                  <a:pt x="1913653" y="1"/>
                </a:cubicBezTo>
                <a:cubicBezTo>
                  <a:pt x="2536569" y="1480"/>
                  <a:pt x="4087203" y="1621655"/>
                  <a:pt x="3777964" y="1944210"/>
                </a:cubicBezTo>
                <a:cubicBezTo>
                  <a:pt x="3468725" y="2266765"/>
                  <a:pt x="351184" y="2259368"/>
                  <a:pt x="40465" y="193533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00519272"/>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og4Shell-Schwachstelle in Log4j: Überblick – HiSolutions Research">
            <a:extLst>
              <a:ext uri="{FF2B5EF4-FFF2-40B4-BE49-F238E27FC236}">
                <a16:creationId xmlns:a16="http://schemas.microsoft.com/office/drawing/2014/main" id="{B5331647-7DB5-BB49-AA11-05A3B6CD02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800" y="1481190"/>
            <a:ext cx="8888400" cy="3895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018453"/>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CC21052-768E-FF47-94BD-E7ADAB8C33C0}"/>
              </a:ext>
            </a:extLst>
          </p:cNvPr>
          <p:cNvSpPr/>
          <p:nvPr/>
        </p:nvSpPr>
        <p:spPr>
          <a:xfrm>
            <a:off x="3176451" y="2746022"/>
            <a:ext cx="1365956" cy="136595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Oval 4">
            <a:extLst>
              <a:ext uri="{FF2B5EF4-FFF2-40B4-BE49-F238E27FC236}">
                <a16:creationId xmlns:a16="http://schemas.microsoft.com/office/drawing/2014/main" id="{B091904C-8709-E74D-A396-D6B28F8BCAD8}"/>
              </a:ext>
            </a:extLst>
          </p:cNvPr>
          <p:cNvSpPr/>
          <p:nvPr/>
        </p:nvSpPr>
        <p:spPr>
          <a:xfrm>
            <a:off x="7649591" y="2746022"/>
            <a:ext cx="1365956" cy="136595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reihandform 10">
            <a:extLst>
              <a:ext uri="{FF2B5EF4-FFF2-40B4-BE49-F238E27FC236}">
                <a16:creationId xmlns:a16="http://schemas.microsoft.com/office/drawing/2014/main" id="{95F7E79A-3A06-6940-99B0-E45C020698BC}"/>
              </a:ext>
            </a:extLst>
          </p:cNvPr>
          <p:cNvSpPr/>
          <p:nvPr/>
        </p:nvSpPr>
        <p:spPr>
          <a:xfrm rot="10800000">
            <a:off x="5828972" y="1748901"/>
            <a:ext cx="534055" cy="320400"/>
          </a:xfrm>
          <a:custGeom>
            <a:avLst/>
            <a:gdLst>
              <a:gd name="connsiteX0" fmla="*/ 40465 w 3818299"/>
              <a:gd name="connsiteY0" fmla="*/ 1935333 h 2182281"/>
              <a:gd name="connsiteX1" fmla="*/ 1913653 w 3818299"/>
              <a:gd name="connsiteY1" fmla="*/ 1 h 2182281"/>
              <a:gd name="connsiteX2" fmla="*/ 3777964 w 3818299"/>
              <a:gd name="connsiteY2" fmla="*/ 1944210 h 2182281"/>
              <a:gd name="connsiteX3" fmla="*/ 40465 w 3818299"/>
              <a:gd name="connsiteY3" fmla="*/ 1935333 h 2182281"/>
            </a:gdLst>
            <a:ahLst/>
            <a:cxnLst>
              <a:cxn ang="0">
                <a:pos x="connsiteX0" y="connsiteY0"/>
              </a:cxn>
              <a:cxn ang="0">
                <a:pos x="connsiteX1" y="connsiteY1"/>
              </a:cxn>
              <a:cxn ang="0">
                <a:pos x="connsiteX2" y="connsiteY2"/>
              </a:cxn>
              <a:cxn ang="0">
                <a:pos x="connsiteX3" y="connsiteY3"/>
              </a:cxn>
            </a:cxnLst>
            <a:rect l="l" t="t" r="r" b="b"/>
            <a:pathLst>
              <a:path w="3818299" h="2182281">
                <a:moveTo>
                  <a:pt x="40465" y="1935333"/>
                </a:moveTo>
                <a:cubicBezTo>
                  <a:pt x="-270254" y="1611298"/>
                  <a:pt x="1290737" y="-1478"/>
                  <a:pt x="1913653" y="1"/>
                </a:cubicBezTo>
                <a:cubicBezTo>
                  <a:pt x="2536569" y="1480"/>
                  <a:pt x="4087203" y="1621655"/>
                  <a:pt x="3777964" y="1944210"/>
                </a:cubicBezTo>
                <a:cubicBezTo>
                  <a:pt x="3468725" y="2266765"/>
                  <a:pt x="351184" y="2259368"/>
                  <a:pt x="40465" y="193533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14294864"/>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67ACAD1F-6928-AB43-A2FB-7AD25F28E8EA}"/>
              </a:ext>
            </a:extLst>
          </p:cNvPr>
          <p:cNvSpPr txBox="1"/>
          <p:nvPr/>
        </p:nvSpPr>
        <p:spPr>
          <a:xfrm>
            <a:off x="3822492" y="3102964"/>
            <a:ext cx="4047344" cy="369332"/>
          </a:xfrm>
          <a:prstGeom prst="rect">
            <a:avLst/>
          </a:prstGeom>
          <a:noFill/>
        </p:spPr>
        <p:txBody>
          <a:bodyPr wrap="square" rtlCol="0">
            <a:spAutoFit/>
          </a:bodyPr>
          <a:lstStyle/>
          <a:p>
            <a:r>
              <a:rPr lang="en-AU" dirty="0"/>
              <a:t>CVE</a:t>
            </a:r>
          </a:p>
        </p:txBody>
      </p:sp>
      <p:pic>
        <p:nvPicPr>
          <p:cNvPr id="1026" name="Picture 2">
            <a:extLst>
              <a:ext uri="{FF2B5EF4-FFF2-40B4-BE49-F238E27FC236}">
                <a16:creationId xmlns:a16="http://schemas.microsoft.com/office/drawing/2014/main" id="{940EAD59-CE86-0748-94A1-37C34E128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562100"/>
            <a:ext cx="6096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473558"/>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1C88616E-4881-B449-B1FA-7AD2BFDDAD0E}"/>
              </a:ext>
            </a:extLst>
          </p:cNvPr>
          <p:cNvSpPr txBox="1"/>
          <p:nvPr/>
        </p:nvSpPr>
        <p:spPr>
          <a:xfrm>
            <a:off x="3822492" y="3102964"/>
            <a:ext cx="4047344" cy="369332"/>
          </a:xfrm>
          <a:prstGeom prst="rect">
            <a:avLst/>
          </a:prstGeom>
          <a:noFill/>
        </p:spPr>
        <p:txBody>
          <a:bodyPr wrap="square" rtlCol="0">
            <a:spAutoFit/>
          </a:bodyPr>
          <a:lstStyle/>
          <a:p>
            <a:r>
              <a:rPr lang="en-AU" dirty="0"/>
              <a:t>CVE</a:t>
            </a:r>
          </a:p>
        </p:txBody>
      </p:sp>
      <p:pic>
        <p:nvPicPr>
          <p:cNvPr id="2050" name="Picture 2">
            <a:extLst>
              <a:ext uri="{FF2B5EF4-FFF2-40B4-BE49-F238E27FC236}">
                <a16:creationId xmlns:a16="http://schemas.microsoft.com/office/drawing/2014/main" id="{C02043B4-0268-E74C-B373-C0376CC2E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800" y="930309"/>
            <a:ext cx="8888400" cy="4997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657256"/>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30E7785-1E64-C348-B663-584330F8CA14}"/>
              </a:ext>
            </a:extLst>
          </p:cNvPr>
          <p:cNvSpPr txBox="1"/>
          <p:nvPr/>
        </p:nvSpPr>
        <p:spPr>
          <a:xfrm>
            <a:off x="3822492" y="3102964"/>
            <a:ext cx="4047344" cy="369332"/>
          </a:xfrm>
          <a:prstGeom prst="rect">
            <a:avLst/>
          </a:prstGeom>
          <a:noFill/>
        </p:spPr>
        <p:txBody>
          <a:bodyPr wrap="square" rtlCol="0">
            <a:spAutoFit/>
          </a:bodyPr>
          <a:lstStyle/>
          <a:p>
            <a:r>
              <a:rPr lang="en-AU" dirty="0"/>
              <a:t>CVE</a:t>
            </a:r>
          </a:p>
        </p:txBody>
      </p:sp>
      <p:pic>
        <p:nvPicPr>
          <p:cNvPr id="3074" name="Picture 2">
            <a:extLst>
              <a:ext uri="{FF2B5EF4-FFF2-40B4-BE49-F238E27FC236}">
                <a16:creationId xmlns:a16="http://schemas.microsoft.com/office/drawing/2014/main" id="{96C2B581-9C28-B149-8333-8FF07F9B5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800" y="464827"/>
            <a:ext cx="8888400" cy="5928345"/>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a:extLst>
              <a:ext uri="{FF2B5EF4-FFF2-40B4-BE49-F238E27FC236}">
                <a16:creationId xmlns:a16="http://schemas.microsoft.com/office/drawing/2014/main" id="{6271BBC6-2E1B-2D44-8973-D12C7241EB9F}"/>
              </a:ext>
            </a:extLst>
          </p:cNvPr>
          <p:cNvSpPr/>
          <p:nvPr/>
        </p:nvSpPr>
        <p:spPr>
          <a:xfrm rot="1408047">
            <a:off x="4878309" y="1789948"/>
            <a:ext cx="2435382" cy="4798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50545711"/>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Asus Logo - Logo, zeichen, emblem, symbol. Geschichte und Bedeutung">
            <a:extLst>
              <a:ext uri="{FF2B5EF4-FFF2-40B4-BE49-F238E27FC236}">
                <a16:creationId xmlns:a16="http://schemas.microsoft.com/office/drawing/2014/main" id="{F8B3B623-1A2D-5142-A409-654B08103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800" y="929137"/>
            <a:ext cx="8888400" cy="499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904897"/>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yber-Angriff auf Easygov - Hacker klauen vom Bund Liste mit  Corona-Kredit-Bezügern - News - SRF">
            <a:extLst>
              <a:ext uri="{FF2B5EF4-FFF2-40B4-BE49-F238E27FC236}">
                <a16:creationId xmlns:a16="http://schemas.microsoft.com/office/drawing/2014/main" id="{7079373C-E7BD-3948-829A-F72F02241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600075"/>
            <a:ext cx="10058400" cy="565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887428"/>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Nach Mellingen: So gefährlich sind Hackerangriffe auf Gemeinden">
            <a:extLst>
              <a:ext uri="{FF2B5EF4-FFF2-40B4-BE49-F238E27FC236}">
                <a16:creationId xmlns:a16="http://schemas.microsoft.com/office/drawing/2014/main" id="{76C0A64D-49B0-BA46-946A-948126C8544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599400"/>
            <a:ext cx="10058400" cy="56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85266"/>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enthält.&#10;&#10;Automatisch generierte Beschreibung">
            <a:extLst>
              <a:ext uri="{FF2B5EF4-FFF2-40B4-BE49-F238E27FC236}">
                <a16:creationId xmlns:a16="http://schemas.microsoft.com/office/drawing/2014/main" id="{296935C1-A974-CB4F-8012-F1A48F2B1F01}"/>
              </a:ext>
            </a:extLst>
          </p:cNvPr>
          <p:cNvPicPr>
            <a:picLocks noChangeAspect="1"/>
          </p:cNvPicPr>
          <p:nvPr/>
        </p:nvPicPr>
        <p:blipFill>
          <a:blip r:embed="rId3"/>
          <a:stretch>
            <a:fillRect/>
          </a:stretch>
        </p:blipFill>
        <p:spPr>
          <a:xfrm>
            <a:off x="1066800" y="869950"/>
            <a:ext cx="10058400" cy="5118100"/>
          </a:xfrm>
          <a:prstGeom prst="rect">
            <a:avLst/>
          </a:prstGeom>
        </p:spPr>
      </p:pic>
    </p:spTree>
    <p:extLst>
      <p:ext uri="{BB962C8B-B14F-4D97-AF65-F5344CB8AC3E}">
        <p14:creationId xmlns:p14="http://schemas.microsoft.com/office/powerpoint/2010/main" val="689832750"/>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606</Words>
  <Application>Microsoft Office PowerPoint</Application>
  <PresentationFormat>Breitbild</PresentationFormat>
  <Paragraphs>68</Paragraphs>
  <Slides>20</Slides>
  <Notes>20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20</vt:i4>
      </vt:variant>
    </vt:vector>
  </HeadingPairs>
  <TitlesOfParts>
    <vt:vector size="25" baseType="lpstr">
      <vt:lpstr>Arial</vt:lpstr>
      <vt:lpstr>Calibri</vt:lpstr>
      <vt:lpstr>Montserrat</vt:lpstr>
      <vt:lpstr>Patua One</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Florian Thiévent (s)</dc:creator>
  <cp:lastModifiedBy>Kellerhals Carrard</cp:lastModifiedBy>
  <cp:revision>18</cp:revision>
  <dcterms:created xsi:type="dcterms:W3CDTF">2021-12-20T08:05:54Z</dcterms:created>
  <dcterms:modified xsi:type="dcterms:W3CDTF">2022-01-06T09:14:54Z</dcterms:modified>
</cp:coreProperties>
</file>